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62" r:id="rId6"/>
    <p:sldMasterId id="2147483664" r:id="rId7"/>
    <p:sldMasterId id="2147483666" r:id="rId8"/>
    <p:sldMasterId id="2147483668" r:id="rId9"/>
    <p:sldMasterId id="2147483658" r:id="rId10"/>
    <p:sldMasterId id="2147483660" r:id="rId11"/>
  </p:sldMasterIdLst>
  <p:notesMasterIdLst>
    <p:notesMasterId r:id="rId28"/>
  </p:notesMasterIdLst>
  <p:sldIdLst>
    <p:sldId id="268" r:id="rId12"/>
    <p:sldId id="265" r:id="rId13"/>
    <p:sldId id="280" r:id="rId14"/>
    <p:sldId id="288" r:id="rId15"/>
    <p:sldId id="281" r:id="rId16"/>
    <p:sldId id="282" r:id="rId17"/>
    <p:sldId id="293" r:id="rId18"/>
    <p:sldId id="294" r:id="rId19"/>
    <p:sldId id="295" r:id="rId20"/>
    <p:sldId id="296" r:id="rId21"/>
    <p:sldId id="297" r:id="rId22"/>
    <p:sldId id="287" r:id="rId23"/>
    <p:sldId id="290" r:id="rId24"/>
    <p:sldId id="278" r:id="rId25"/>
    <p:sldId id="292" r:id="rId26"/>
    <p:sldId id="291" r:id="rId27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03"/>
  </p:normalViewPr>
  <p:slideViewPr>
    <p:cSldViewPr snapToGrid="0" snapToObjects="1">
      <p:cViewPr varScale="1">
        <p:scale>
          <a:sx n="66" d="100"/>
          <a:sy n="66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D9ED4198-19E1-C449-A68A-3D5D0BFB7E29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B9D70F5-3116-4C4D-B44F-0A71C793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7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1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40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36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6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0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78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9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7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16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70F5-3116-4C4D-B44F-0A71C7935F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5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EFC7F0B6-5A94-7A47-B8B7-529895B2F1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31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00B570-A22B-364A-BC03-3BB3B78D64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4154EEC-7753-244F-8D3C-769C76331F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91996-96B2-6641-9C3A-19B599FB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1DD7E6-BDAB-834D-90A8-C884071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F24FE1-7233-704B-B440-C106C8B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372"/>
            <a:ext cx="1135117" cy="24710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7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006319C-FB51-7D4F-9010-D3E341FD9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BEB4F3FB-316E-BF42-B96D-CD437FB41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3C2B277D-F96E-B345-902E-21599F3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E2F86664-394E-F64E-B476-E1615CC0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D9409317-4804-114E-BBC9-749ADE2A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7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E239D1-55F5-B545-B3C1-D2779C975C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3E85C-23C4-9D49-A616-F1EFF90A3B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2554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8AC0B3B-0651-0941-A1FA-9888F8C21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49C69A87-9049-B547-A73E-B8B4DF77F5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5975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A7920D87-571D-CC4B-B389-D3610F6FE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65522"/>
            <a:ext cx="12191999" cy="173694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Title Slide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4A97885D-6546-714E-B343-8B08B239D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1680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6B6FD4-9028-7F40-BB72-29574A6E6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68E8998-340B-5044-BF2F-35289E5D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27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49014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9032E25-2363-5343-A306-954E3827CE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4573A1B3-25CF-C244-9A9F-F0AD140606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58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9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28D98944-5FB2-7641-BA8C-3BC8B879F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DA2AF28D-B86D-764D-8A6F-60792F83E6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823C805C-5779-B140-967F-711AD0F2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062160A3-3C78-164A-80CF-088B677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FF522088-8007-C54F-BAFD-E38F1BC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6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0B368A2-AC66-FE4A-8EC8-E3E30573AE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75522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4A72228A-5E29-C145-80EF-434C7B772C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70841"/>
            <a:ext cx="9144000" cy="4267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B9E35023-709E-1C4A-8278-01DEE805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30177154-BAF0-BD41-9F12-EA6B5F88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D350143E-FE8D-7C42-8AED-C584C1C2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8883" y="6474372"/>
            <a:ext cx="1135117" cy="24710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3AFA15C-67E7-D849-A741-5217D3B715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AE62F6-F32B-C941-8525-B0036D2108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8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CF7407B-BDEC-6E4B-A6EE-D9480A01E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F8A1-E40D-B04B-A51A-411543EC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A5AFCB-4427-7648-906B-B22FE1ABE7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755742-0700-034C-B4AE-306C657BF8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5076D48-578B-E44B-A42E-714FD8BD89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6AE793-216F-9043-A865-4A7387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6860" b="47968"/>
          <a:stretch/>
        </p:blipFill>
        <p:spPr>
          <a:xfrm>
            <a:off x="0" y="4445876"/>
            <a:ext cx="12192000" cy="2412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8A1A8D0-A3C8-B248-8599-C115BE86BC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EC2826E-A3E5-7747-897A-4D24F311CB3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62719F2-9F25-264A-A7EB-37BBAC79DE4E}"/>
              </a:ext>
            </a:extLst>
          </p:cNvPr>
          <p:cNvSpPr txBox="1">
            <a:spLocks/>
          </p:cNvSpPr>
          <p:nvPr userDrawn="1"/>
        </p:nvSpPr>
        <p:spPr>
          <a:xfrm>
            <a:off x="1524000" y="3005958"/>
            <a:ext cx="9144000" cy="140789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 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C97C-4956-9D47-A6A6-FC4D7E0C7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D28CFBB-05A1-0D4C-BAEF-C1396714FC35}"/>
              </a:ext>
            </a:extLst>
          </p:cNvPr>
          <p:cNvSpPr/>
          <p:nvPr userDrawn="1"/>
        </p:nvSpPr>
        <p:spPr>
          <a:xfrm>
            <a:off x="0" y="4445876"/>
            <a:ext cx="12192000" cy="241212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B21C43-EF3E-6740-B05D-A420238469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214D7EA-B9D7-E440-914A-16FF19E0368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7166D-A1E8-D44B-AB1B-A008E4AAE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4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64DC30-33F2-914A-85DA-D78716190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F90F6DA-EA76-C84A-B8B9-B99EFAAB62A9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D87DF-6A0A-9B42-AC19-524E5A83E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A444A1-CF09-3B4A-BCB2-1DA487F87C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16FA4-04BA-6348-B7C0-28C7A322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DAB1EC-0489-EA49-8E53-4995A99E3C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535C9-652C-1941-BD1B-89E20773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8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99E5877-559A-F243-8967-3F1F8DC826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A3DC9-A090-5A41-9EEC-51B3D33C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2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D707EE-9733-844D-B774-2267A7C3D8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930C-B67B-6842-B748-BB45E9BC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DE399636-8B16-FE4D-9D6B-C348C2493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076" y="5481767"/>
            <a:ext cx="9319846" cy="461833"/>
          </a:xfrm>
        </p:spPr>
        <p:txBody>
          <a:bodyPr/>
          <a:lstStyle/>
          <a:p>
            <a:r>
              <a:rPr lang="en-US" sz="2400" dirty="0"/>
              <a:t>William G. </a:t>
            </a:r>
            <a:r>
              <a:rPr lang="en-US" sz="2400" dirty="0" err="1"/>
              <a:t>Axinn</a:t>
            </a:r>
            <a:r>
              <a:rPr lang="en-US" sz="2400" dirty="0"/>
              <a:t>, Brady T. West, Heather Schroeder, and Emma Banchoff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49745-F5BE-9846-8672-8C653C7A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07" y="2917980"/>
            <a:ext cx="11371385" cy="114992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Pandemic Babies: </a:t>
            </a:r>
            <a:br>
              <a:rPr lang="en-US" sz="4000" dirty="0"/>
            </a:br>
            <a:r>
              <a:rPr lang="en-US" sz="4000" dirty="0"/>
              <a:t>The Social Organization of Daily Life, Sudden Disruptions to Social Activities, and National Evidence of Disruption of Trends in U.S. Fertility Behavior</a:t>
            </a:r>
          </a:p>
        </p:txBody>
      </p:sp>
    </p:spTree>
    <p:extLst>
      <p:ext uri="{BB962C8B-B14F-4D97-AF65-F5344CB8AC3E}">
        <p14:creationId xmlns:p14="http://schemas.microsoft.com/office/powerpoint/2010/main" val="7950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092"/>
            <a:ext cx="9144000" cy="864092"/>
          </a:xfrm>
        </p:spPr>
        <p:txBody>
          <a:bodyPr/>
          <a:lstStyle/>
          <a:p>
            <a:pPr algn="ctr"/>
            <a:r>
              <a:rPr lang="en-US" dirty="0"/>
              <a:t>Trends in Pregnancy Intentions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048" y="1940312"/>
            <a:ext cx="11404575" cy="3466957"/>
          </a:xfrm>
        </p:spPr>
        <p:txBody>
          <a:bodyPr/>
          <a:lstStyle/>
          <a:p>
            <a:endParaRPr lang="en-US" sz="2000" dirty="0"/>
          </a:p>
          <a:p>
            <a:r>
              <a:rPr lang="en-US" dirty="0"/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9BCB88-B6B3-47CD-8ECB-A2090A26ACB1}"/>
              </a:ext>
            </a:extLst>
          </p:cNvPr>
          <p:cNvSpPr txBox="1"/>
          <p:nvPr/>
        </p:nvSpPr>
        <p:spPr>
          <a:xfrm>
            <a:off x="1342014" y="4527386"/>
            <a:ext cx="950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AFHS different from other samples at ** p &lt; 0.01 (based on design-adjusted chi-square tests).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800146"/>
              </p:ext>
            </p:extLst>
          </p:nvPr>
        </p:nvGraphicFramePr>
        <p:xfrm>
          <a:off x="1031103" y="2278928"/>
          <a:ext cx="10202946" cy="209239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27387">
                  <a:extLst>
                    <a:ext uri="{9D8B030D-6E8A-4147-A177-3AD203B41FA5}">
                      <a16:colId xmlns="" xmlns:a16="http://schemas.microsoft.com/office/drawing/2014/main" val="3312828092"/>
                    </a:ext>
                  </a:extLst>
                </a:gridCol>
                <a:gridCol w="1533396">
                  <a:extLst>
                    <a:ext uri="{9D8B030D-6E8A-4147-A177-3AD203B41FA5}">
                      <a16:colId xmlns="" xmlns:a16="http://schemas.microsoft.com/office/drawing/2014/main" val="1930325327"/>
                    </a:ext>
                  </a:extLst>
                </a:gridCol>
                <a:gridCol w="1654276">
                  <a:extLst>
                    <a:ext uri="{9D8B030D-6E8A-4147-A177-3AD203B41FA5}">
                      <a16:colId xmlns="" xmlns:a16="http://schemas.microsoft.com/office/drawing/2014/main" val="1322297202"/>
                    </a:ext>
                  </a:extLst>
                </a:gridCol>
                <a:gridCol w="1654276">
                  <a:extLst>
                    <a:ext uri="{9D8B030D-6E8A-4147-A177-3AD203B41FA5}">
                      <a16:colId xmlns="" xmlns:a16="http://schemas.microsoft.com/office/drawing/2014/main" val="1540397291"/>
                    </a:ext>
                  </a:extLst>
                </a:gridCol>
                <a:gridCol w="1654276">
                  <a:extLst>
                    <a:ext uri="{9D8B030D-6E8A-4147-A177-3AD203B41FA5}">
                      <a16:colId xmlns="" xmlns:a16="http://schemas.microsoft.com/office/drawing/2014/main" val="3723813707"/>
                    </a:ext>
                  </a:extLst>
                </a:gridCol>
                <a:gridCol w="2079335">
                  <a:extLst>
                    <a:ext uri="{9D8B030D-6E8A-4147-A177-3AD203B41FA5}">
                      <a16:colId xmlns="" xmlns:a16="http://schemas.microsoft.com/office/drawing/2014/main" val="3490347438"/>
                    </a:ext>
                  </a:extLst>
                </a:gridCol>
              </a:tblGrid>
              <a:tr h="75938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NSFG                 2015-17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PSID-TAS 2017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NSFG                2017-19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PSID-TAS 2019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AFHS                         2020-21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5257481"/>
                  </a:ext>
                </a:extLst>
              </a:tr>
              <a:tr h="6378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Ages 18-49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.51 (.01)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--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.48 (.01)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--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.37 (.03)**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8547288"/>
                  </a:ext>
                </a:extLst>
              </a:tr>
              <a:tr h="6315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Ages 18-28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.81 (.02)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.83 (.01)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.78 (.01)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.84 (.01)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.55 (.05)**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2784808"/>
                  </a:ext>
                </a:extLst>
              </a:tr>
            </a:tbl>
          </a:graphicData>
        </a:graphic>
      </p:graphicFrame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 txBox="1">
            <a:spLocks/>
          </p:cNvSpPr>
          <p:nvPr/>
        </p:nvSpPr>
        <p:spPr>
          <a:xfrm>
            <a:off x="971609" y="1107038"/>
            <a:ext cx="10879015" cy="11240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u="sng" dirty="0"/>
              <a:t>Table 4: Desire (want) any future pregnancy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  (values in parentheses are design-adjusted SEs, and all estimates are weighted</a:t>
            </a:r>
            <a:r>
              <a:rPr lang="en-US" sz="2000" dirty="0" smtClean="0"/>
              <a:t>) 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865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962382"/>
              </p:ext>
            </p:extLst>
          </p:nvPr>
        </p:nvGraphicFramePr>
        <p:xfrm>
          <a:off x="883622" y="1914811"/>
          <a:ext cx="10163224" cy="287020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3812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9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19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54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40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240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NSFG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2015-2017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PSID-TAS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2017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NSFG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2017-2019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PSID-TAS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2019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AFHS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2020-2021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8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Hispanic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1.37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1.27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1.62**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1.49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2.20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8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Black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0.84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0.80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1.55*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1.14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4.25*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8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&lt; 4 Years of College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0.71**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0.60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1.35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0.40**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0.21**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8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Ever Worked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1.98*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1.19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1.70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1.28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FF0000"/>
                          </a:solidFill>
                          <a:effectLst/>
                        </a:rPr>
                        <a:t>16.10**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8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18-22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1.65*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1.92**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1.30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1.84**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1.33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8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Ever had a child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0.37**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0.57*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0.41**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0.42**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effectLst/>
                        </a:rPr>
                        <a:t>1.52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233159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46766" y="5052018"/>
            <a:ext cx="11571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Note: For TAS models, “ever had a child” includes adopted and stepchildren. Predictors are significant within single sample models at *p &lt; 0.05 or ** p &lt; 0.01. </a:t>
            </a:r>
            <a:r>
              <a:rPr lang="en-US" dirty="0">
                <a:solidFill>
                  <a:srgbClr val="FF0000"/>
                </a:solidFill>
              </a:rPr>
              <a:t>Odds ratios in red </a:t>
            </a:r>
            <a:r>
              <a:rPr lang="en-US" dirty="0" smtClean="0">
                <a:solidFill>
                  <a:srgbClr val="FF0000"/>
                </a:solidFill>
              </a:rPr>
              <a:t>indicate a </a:t>
            </a:r>
            <a:r>
              <a:rPr lang="en-US" dirty="0">
                <a:solidFill>
                  <a:srgbClr val="FF0000"/>
                </a:solidFill>
              </a:rPr>
              <a:t>significant difference between AFHS and PSID-TAS 19.</a:t>
            </a:r>
            <a:r>
              <a:rPr lang="en-US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 txBox="1">
            <a:spLocks/>
          </p:cNvSpPr>
          <p:nvPr/>
        </p:nvSpPr>
        <p:spPr>
          <a:xfrm>
            <a:off x="346766" y="404262"/>
            <a:ext cx="11169174" cy="94327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274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Multivariable models of fertility </a:t>
            </a:r>
            <a:r>
              <a:rPr lang="en-US" sz="4000" u="sng" dirty="0" smtClean="0"/>
              <a:t>intentions</a:t>
            </a:r>
            <a:r>
              <a:rPr lang="en-US" sz="4000" dirty="0" smtClean="0"/>
              <a:t>,</a:t>
            </a:r>
          </a:p>
          <a:p>
            <a:pPr algn="ctr"/>
            <a:r>
              <a:rPr lang="en-US" sz="4000" dirty="0" smtClean="0"/>
              <a:t> women age 18-28</a:t>
            </a:r>
            <a:endParaRPr lang="en-US" sz="4000" dirty="0"/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528" y="1441939"/>
            <a:ext cx="11436096" cy="472871"/>
          </a:xfrm>
        </p:spPr>
        <p:txBody>
          <a:bodyPr/>
          <a:lstStyle/>
          <a:p>
            <a:r>
              <a:rPr lang="en-US" u="sng" dirty="0"/>
              <a:t>Table </a:t>
            </a:r>
            <a:r>
              <a:rPr lang="en-US" u="sng" dirty="0" smtClean="0"/>
              <a:t>5: Logistic reg. predicting wanting a(another) pregnancy (odds </a:t>
            </a:r>
            <a:r>
              <a:rPr lang="en-US" u="sng" smtClean="0"/>
              <a:t>ratios displayed)</a:t>
            </a:r>
            <a:endParaRPr lang="en-US" u="sng" dirty="0"/>
          </a:p>
          <a:p>
            <a:r>
              <a:rPr lang="en-US" dirty="0"/>
              <a:t> </a:t>
            </a:r>
            <a:endParaRPr lang="en-US" sz="2000" dirty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270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188"/>
            <a:ext cx="9144000" cy="864092"/>
          </a:xfrm>
        </p:spPr>
        <p:txBody>
          <a:bodyPr/>
          <a:lstStyle/>
          <a:p>
            <a:pPr algn="ctr"/>
            <a:r>
              <a:rPr lang="en-US"/>
              <a:t>Summary of Current Evidence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320" y="1097281"/>
            <a:ext cx="9869424" cy="4803648"/>
          </a:xfrm>
        </p:spPr>
        <p:txBody>
          <a:bodyPr/>
          <a:lstStyle/>
          <a:p>
            <a:r>
              <a:rPr lang="en-US" b="1" dirty="0"/>
              <a:t>This is very early evidence of p</a:t>
            </a:r>
            <a:r>
              <a:rPr lang="en-US" b="1" dirty="0" smtClean="0"/>
              <a:t>andemic </a:t>
            </a:r>
            <a:r>
              <a:rPr lang="en-US" b="1" dirty="0"/>
              <a:t>changes in </a:t>
            </a:r>
            <a:r>
              <a:rPr lang="en-US" b="1" dirty="0" smtClean="0"/>
              <a:t>childbearing.</a:t>
            </a:r>
            <a:endParaRPr lang="en-US" b="1" dirty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Trends </a:t>
            </a:r>
            <a:r>
              <a:rPr lang="en-US" dirty="0"/>
              <a:t>in </a:t>
            </a:r>
            <a:r>
              <a:rPr lang="en-US" b="1" dirty="0"/>
              <a:t>pregnancy and childbearing</a:t>
            </a:r>
            <a:r>
              <a:rPr lang="en-US" dirty="0"/>
              <a:t> appear to </a:t>
            </a:r>
            <a:r>
              <a:rPr lang="en-US" u="sng" dirty="0"/>
              <a:t>continue </a:t>
            </a:r>
            <a:r>
              <a:rPr lang="en-US" u="sng" dirty="0" smtClean="0"/>
              <a:t>uninterrupted</a:t>
            </a:r>
            <a:r>
              <a:rPr lang="en-US" dirty="0"/>
              <a:t>;</a:t>
            </a:r>
            <a:r>
              <a:rPr lang="en-US" dirty="0" smtClean="0"/>
              <a:t>  </a:t>
            </a:r>
            <a:r>
              <a:rPr lang="en-US" dirty="0"/>
              <a:t>early evidence is likely shaped by pre-pandemic preferences and </a:t>
            </a:r>
            <a:r>
              <a:rPr lang="en-US" dirty="0" smtClean="0"/>
              <a:t>behaviors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Rates of </a:t>
            </a:r>
            <a:r>
              <a:rPr lang="en-US" dirty="0" smtClean="0"/>
              <a:t>both </a:t>
            </a:r>
            <a:r>
              <a:rPr lang="en-US" b="1" dirty="0" smtClean="0"/>
              <a:t>sex and contraceptive </a:t>
            </a:r>
            <a:r>
              <a:rPr lang="en-US" b="1" dirty="0"/>
              <a:t>use</a:t>
            </a:r>
            <a:r>
              <a:rPr lang="en-US" dirty="0"/>
              <a:t> </a:t>
            </a:r>
            <a:r>
              <a:rPr lang="en-US" dirty="0" smtClean="0"/>
              <a:t>among the sexually active appear </a:t>
            </a:r>
            <a:r>
              <a:rPr lang="en-US" dirty="0"/>
              <a:t>to </a:t>
            </a:r>
            <a:r>
              <a:rPr lang="en-US" u="sng" dirty="0" smtClean="0"/>
              <a:t>decline</a:t>
            </a:r>
            <a:r>
              <a:rPr lang="en-US" dirty="0" smtClean="0"/>
              <a:t>; these changes </a:t>
            </a:r>
            <a:r>
              <a:rPr lang="en-US" dirty="0"/>
              <a:t>may be </a:t>
            </a:r>
            <a:r>
              <a:rPr lang="en-US" dirty="0" smtClean="0"/>
              <a:t>brief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Intentions</a:t>
            </a:r>
            <a:r>
              <a:rPr lang="en-US" dirty="0"/>
              <a:t> for a/another pregnancy appear to </a:t>
            </a:r>
            <a:r>
              <a:rPr lang="en-US" u="sng" dirty="0" smtClean="0"/>
              <a:t>decline</a:t>
            </a:r>
            <a:r>
              <a:rPr lang="en-US" dirty="0" smtClean="0"/>
              <a:t> and </a:t>
            </a:r>
            <a:r>
              <a:rPr lang="en-US" u="sng" dirty="0"/>
              <a:t>predictors</a:t>
            </a:r>
            <a:r>
              <a:rPr lang="en-US" dirty="0"/>
              <a:t> of these intentions also appear to </a:t>
            </a:r>
            <a:r>
              <a:rPr lang="en-US" dirty="0" smtClean="0"/>
              <a:t>change; this change may also be brief or it</a:t>
            </a:r>
            <a:r>
              <a:rPr lang="en-US" sz="2200" u="sng" dirty="0" smtClean="0"/>
              <a:t> </a:t>
            </a:r>
            <a:r>
              <a:rPr lang="en-US" u="sng" dirty="0"/>
              <a:t>may accelerate U.S. fertility declines</a:t>
            </a:r>
          </a:p>
          <a:p>
            <a:pPr marL="342900" indent="-342900" algn="ctr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4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808" y="100359"/>
            <a:ext cx="9144000" cy="864092"/>
          </a:xfrm>
        </p:spPr>
        <p:txBody>
          <a:bodyPr/>
          <a:lstStyle/>
          <a:p>
            <a:pPr algn="ctr"/>
            <a:r>
              <a:rPr lang="en-US" dirty="0"/>
              <a:t>Next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1109419"/>
            <a:ext cx="11180064" cy="459603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Monitor </a:t>
            </a:r>
            <a:r>
              <a:rPr lang="en-US" dirty="0" smtClean="0"/>
              <a:t>unintended </a:t>
            </a:r>
            <a:r>
              <a:rPr lang="en-US" dirty="0"/>
              <a:t>c</a:t>
            </a:r>
            <a:r>
              <a:rPr lang="en-US" dirty="0" smtClean="0"/>
              <a:t>hildbearing</a:t>
            </a:r>
            <a:endParaRPr lang="en-US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/>
              <a:t>The combination of lower pregnancy intentions and lower contraceptive use is likely to produce higher rates of unintended pregnancy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Investigate </a:t>
            </a:r>
            <a:r>
              <a:rPr lang="en-US" dirty="0"/>
              <a:t>differences </a:t>
            </a:r>
            <a:r>
              <a:rPr lang="en-US" dirty="0" smtClean="0"/>
              <a:t>by relationship status, religiosity, and other predictors of fertility behaviors</a:t>
            </a:r>
            <a:endParaRPr lang="en-US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/>
              <a:t>Trends may </a:t>
            </a:r>
            <a:r>
              <a:rPr lang="en-US" dirty="0" smtClean="0"/>
              <a:t>be </a:t>
            </a:r>
            <a:r>
              <a:rPr lang="en-US" dirty="0"/>
              <a:t>quite different </a:t>
            </a:r>
            <a:r>
              <a:rPr lang="en-US" dirty="0" smtClean="0"/>
              <a:t>within key sub-groups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Monitor </a:t>
            </a:r>
            <a:r>
              <a:rPr lang="en-US" dirty="0"/>
              <a:t>the intentions and behaviors of successive cohorts across time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/>
              <a:t>We are likely to see cohort-specific responses to the </a:t>
            </a:r>
            <a:r>
              <a:rPr lang="en-US" dirty="0" smtClean="0"/>
              <a:t>pandemic</a:t>
            </a:r>
          </a:p>
          <a:p>
            <a:pPr marL="1257300" lvl="2" indent="-342900" algn="l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mtClean="0"/>
              <a:t>Investigate</a:t>
            </a:r>
            <a:r>
              <a:rPr lang="en-US" smtClean="0"/>
              <a:t> </a:t>
            </a:r>
            <a:r>
              <a:rPr lang="en-US" dirty="0" smtClean="0"/>
              <a:t>more frequent longitudinal measures of intentions and behaviors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Launch new </a:t>
            </a:r>
            <a:r>
              <a:rPr lang="en-US" dirty="0"/>
              <a:t>programs of research on psychological influences on </a:t>
            </a:r>
            <a:r>
              <a:rPr lang="en-US" dirty="0" smtClean="0"/>
              <a:t>fertility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468413"/>
            <a:ext cx="12192000" cy="97746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Supplemental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98734"/>
            <a:ext cx="9144000" cy="868241"/>
          </a:xfrm>
        </p:spPr>
        <p:txBody>
          <a:bodyPr/>
          <a:lstStyle/>
          <a:p>
            <a:pPr algn="ctr"/>
            <a:r>
              <a:rPr lang="en-US" dirty="0" smtClean="0"/>
              <a:t>Initial evidence </a:t>
            </a:r>
            <a:r>
              <a:rPr lang="en-US" dirty="0"/>
              <a:t>of declining contraceptive use within AFHS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4800" b="1" dirty="0">
              <a:solidFill>
                <a:srgbClr val="00274C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Using within-AFHS monthly sex and contraceptive use histories, we examine variance in contraceptive use among the sexually active by number of months of pre-pandemic behavior included in the report.</a:t>
            </a:r>
          </a:p>
          <a:p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More research to follow.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9" y="404446"/>
            <a:ext cx="8862646" cy="54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85" y="677917"/>
            <a:ext cx="11699630" cy="864092"/>
          </a:xfrm>
        </p:spPr>
        <p:txBody>
          <a:bodyPr/>
          <a:lstStyle/>
          <a:p>
            <a:pPr algn="ctr"/>
            <a:r>
              <a:rPr lang="en-US" dirty="0"/>
              <a:t>How did the COVID-19 </a:t>
            </a:r>
            <a:r>
              <a:rPr lang="en-US" dirty="0" smtClean="0"/>
              <a:t>pandemic </a:t>
            </a:r>
            <a:r>
              <a:rPr lang="en-US" dirty="0"/>
              <a:t>i</a:t>
            </a:r>
            <a:r>
              <a:rPr lang="en-US" dirty="0" smtClean="0"/>
              <a:t>nfluence </a:t>
            </a:r>
            <a:r>
              <a:rPr lang="en-US" dirty="0"/>
              <a:t>U.S. </a:t>
            </a:r>
            <a:r>
              <a:rPr lang="en-US" dirty="0" smtClean="0"/>
              <a:t>fertility </a:t>
            </a:r>
            <a:r>
              <a:rPr lang="en-US" dirty="0"/>
              <a:t>behaviors?  </a:t>
            </a:r>
            <a:r>
              <a:rPr lang="en-US" i="1" u="sng" dirty="0"/>
              <a:t>It’s </a:t>
            </a:r>
            <a:r>
              <a:rPr lang="en-US" i="1" u="sng" dirty="0" smtClean="0"/>
              <a:t>complicated.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85" y="1963554"/>
            <a:ext cx="11078307" cy="425111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="1" dirty="0"/>
              <a:t>Childbearing intentions, sex, contraceptive </a:t>
            </a:r>
            <a:r>
              <a:rPr lang="en-US" b="1" dirty="0" smtClean="0"/>
              <a:t>use </a:t>
            </a:r>
            <a:r>
              <a:rPr lang="en-US" b="1" dirty="0" smtClean="0">
                <a:sym typeface="Wingdings"/>
              </a:rPr>
              <a:t></a:t>
            </a:r>
            <a:r>
              <a:rPr lang="en-US" b="1" dirty="0" smtClean="0"/>
              <a:t> pregnancy and babies</a:t>
            </a:r>
            <a:endParaRPr lang="en-US" b="1" dirty="0"/>
          </a:p>
          <a:p>
            <a:pPr marL="800100" lvl="1" indent="-342900" algn="l">
              <a:buFont typeface="Arial" charset="0"/>
              <a:buChar char="•"/>
            </a:pPr>
            <a:endParaRPr lang="en-US" sz="2200" dirty="0" smtClean="0"/>
          </a:p>
          <a:p>
            <a:pPr marL="800100" lvl="1" indent="-342900" algn="l">
              <a:buFont typeface="Arial" charset="0"/>
              <a:buChar char="•"/>
            </a:pPr>
            <a:r>
              <a:rPr lang="en-US" sz="2200" dirty="0" smtClean="0"/>
              <a:t>Non-family </a:t>
            </a:r>
            <a:r>
              <a:rPr lang="en-US" sz="2200" dirty="0"/>
              <a:t>work, school, childcare, and social activities all interrupted/stopped/moved into the household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sz="2200" dirty="0"/>
              <a:t>In the U.S. this coincides with a divisive political season, including </a:t>
            </a:r>
            <a:r>
              <a:rPr lang="en-US" sz="2200" dirty="0" smtClean="0"/>
              <a:t>rhetoric </a:t>
            </a:r>
            <a:r>
              <a:rPr lang="en-US" sz="2200" dirty="0"/>
              <a:t>about science, medicine, public health and education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sz="2200" dirty="0"/>
              <a:t>Also, high death rates due to COVID-19 and potential for associated trauma</a:t>
            </a:r>
          </a:p>
          <a:p>
            <a:pPr lvl="1" algn="l"/>
            <a:endParaRPr lang="en-US" sz="2400" dirty="0"/>
          </a:p>
          <a:p>
            <a:pPr marL="971550" lvl="1" indent="-514350" algn="l">
              <a:buFont typeface="+mj-lt"/>
              <a:buAutoNum type="arabicPeriod"/>
            </a:pPr>
            <a:r>
              <a:rPr lang="en-US" sz="2400" b="1" dirty="0"/>
              <a:t>Costs vs. </a:t>
            </a:r>
            <a:r>
              <a:rPr lang="en-US" sz="2400" b="1" dirty="0" smtClean="0"/>
              <a:t>benefits</a:t>
            </a:r>
            <a:r>
              <a:rPr lang="en-US" sz="2400" dirty="0" smtClean="0"/>
              <a:t> </a:t>
            </a:r>
            <a:r>
              <a:rPr lang="en-US" sz="2400" dirty="0"/>
              <a:t>of </a:t>
            </a:r>
            <a:r>
              <a:rPr lang="en-US" sz="2400" dirty="0" smtClean="0"/>
              <a:t>each behavior</a:t>
            </a:r>
            <a:endParaRPr lang="en-US" sz="2400" dirty="0"/>
          </a:p>
          <a:p>
            <a:pPr marL="971550" lvl="1" indent="-514350" algn="l">
              <a:buFont typeface="+mj-lt"/>
              <a:buAutoNum type="arabicPeriod"/>
            </a:pPr>
            <a:r>
              <a:rPr lang="en-US" sz="2400" b="1" dirty="0"/>
              <a:t>New ideas/attitudes</a:t>
            </a:r>
            <a:r>
              <a:rPr lang="en-US" sz="2400" dirty="0"/>
              <a:t> </a:t>
            </a:r>
            <a:r>
              <a:rPr lang="en-US" sz="2400" dirty="0" smtClean="0"/>
              <a:t>spread</a:t>
            </a:r>
            <a:endParaRPr lang="en-US" sz="2400" dirty="0"/>
          </a:p>
          <a:p>
            <a:pPr marL="971550" lvl="1" indent="-514350" algn="l">
              <a:buFont typeface="+mj-lt"/>
              <a:buAutoNum type="arabicPeriod"/>
            </a:pPr>
            <a:r>
              <a:rPr lang="en-US" sz="2400" b="1" dirty="0"/>
              <a:t>Psychological </a:t>
            </a:r>
            <a:r>
              <a:rPr lang="en-US" sz="2400" b="1" dirty="0" smtClean="0"/>
              <a:t>factors</a:t>
            </a:r>
            <a:r>
              <a:rPr lang="en-US" sz="2400" dirty="0" smtClean="0"/>
              <a:t> intensify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46" y="677917"/>
            <a:ext cx="11031416" cy="864092"/>
          </a:xfrm>
        </p:spPr>
        <p:txBody>
          <a:bodyPr/>
          <a:lstStyle/>
          <a:p>
            <a:pPr algn="ctr"/>
            <a:r>
              <a:rPr lang="en-US" dirty="0" smtClean="0"/>
              <a:t>Theoretical Framework: </a:t>
            </a:r>
            <a:br>
              <a:rPr lang="en-US" dirty="0" smtClean="0"/>
            </a:br>
            <a:r>
              <a:rPr lang="en-US" u="sng" dirty="0" smtClean="0"/>
              <a:t>Social Organization of Daily Activities</a:t>
            </a:r>
            <a:endParaRPr lang="en-US" u="sng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28" y="1645921"/>
            <a:ext cx="11597949" cy="468719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="1" dirty="0"/>
              <a:t>Costs vs. </a:t>
            </a:r>
            <a:r>
              <a:rPr lang="en-US" b="1" dirty="0" smtClean="0"/>
              <a:t>benefits </a:t>
            </a:r>
            <a:r>
              <a:rPr lang="en-US" b="1" dirty="0"/>
              <a:t>in the U.S. setting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sz="2400" b="1" dirty="0"/>
              <a:t>Job loss</a:t>
            </a:r>
            <a:r>
              <a:rPr lang="en-US" sz="2400" dirty="0"/>
              <a:t> and reduced job prospects (less income to support children)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sz="2400" dirty="0"/>
              <a:t>Reorganization of </a:t>
            </a:r>
            <a:r>
              <a:rPr lang="en-US" sz="2400" b="1" dirty="0"/>
              <a:t>work</a:t>
            </a:r>
            <a:r>
              <a:rPr lang="en-US" sz="2400" dirty="0"/>
              <a:t> to the home </a:t>
            </a:r>
            <a:r>
              <a:rPr lang="en-US" sz="2400" dirty="0" smtClean="0"/>
              <a:t>(increase childrearing costs)</a:t>
            </a:r>
            <a:endParaRPr lang="en-US" sz="2400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dirty="0" smtClean="0"/>
              <a:t>Reorganization </a:t>
            </a:r>
            <a:r>
              <a:rPr lang="en-US" sz="2400" dirty="0"/>
              <a:t>of </a:t>
            </a:r>
            <a:r>
              <a:rPr lang="en-US" sz="2400" b="1" dirty="0" smtClean="0"/>
              <a:t>childcare/school</a:t>
            </a:r>
            <a:r>
              <a:rPr lang="en-US" sz="2400" dirty="0" smtClean="0"/>
              <a:t> </a:t>
            </a:r>
            <a:r>
              <a:rPr lang="en-US" sz="2400" dirty="0"/>
              <a:t>to the home (higher time costs</a:t>
            </a:r>
            <a:r>
              <a:rPr lang="en-US" sz="2400" dirty="0" smtClean="0"/>
              <a:t>)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en-US" sz="2400" dirty="0" smtClean="0"/>
              <a:t> </a:t>
            </a:r>
            <a:r>
              <a:rPr lang="en-US" sz="2400" u="sng" dirty="0" smtClean="0"/>
              <a:t>Lower </a:t>
            </a:r>
            <a:r>
              <a:rPr lang="en-US" sz="2400" u="sng" dirty="0"/>
              <a:t>motivation to have children (children have higher </a:t>
            </a:r>
            <a:r>
              <a:rPr lang="en-US" sz="2400" u="sng" dirty="0" smtClean="0"/>
              <a:t>costs)</a:t>
            </a:r>
          </a:p>
          <a:p>
            <a:pPr lvl="1" algn="l"/>
            <a:endParaRPr lang="en-US" sz="2400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b="1" dirty="0"/>
              <a:t>Health care</a:t>
            </a:r>
            <a:r>
              <a:rPr lang="en-US" sz="2400" dirty="0"/>
              <a:t> and </a:t>
            </a:r>
            <a:r>
              <a:rPr lang="en-US" sz="2400" dirty="0" smtClean="0"/>
              <a:t>health-related </a:t>
            </a:r>
            <a:r>
              <a:rPr lang="en-US" sz="2400" dirty="0"/>
              <a:t>supply chain interruptions (lowering supply) </a:t>
            </a:r>
          </a:p>
          <a:p>
            <a:pPr lvl="1" algn="l"/>
            <a:r>
              <a:rPr lang="en-US" sz="2400" dirty="0" smtClean="0">
                <a:sym typeface="Wingdings"/>
              </a:rPr>
              <a:t>  </a:t>
            </a:r>
            <a:r>
              <a:rPr lang="en-US" sz="2400" u="sng" dirty="0">
                <a:sym typeface="Wingdings"/>
              </a:rPr>
              <a:t>Lower use</a:t>
            </a:r>
            <a:r>
              <a:rPr lang="en-US" sz="2400" u="sng" dirty="0"/>
              <a:t> of contraception/medical interventions to reduce childbearing</a:t>
            </a:r>
          </a:p>
          <a:p>
            <a:pPr marL="800100" lvl="1" indent="-342900" algn="l">
              <a:buFont typeface="Arial" charset="0"/>
              <a:buChar char="•"/>
            </a:pPr>
            <a:endParaRPr lang="en-US" sz="2400" b="1" dirty="0" smtClean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b="1" dirty="0" smtClean="0"/>
              <a:t>Recreation/education</a:t>
            </a:r>
            <a:r>
              <a:rPr lang="en-US" sz="2400" dirty="0" smtClean="0"/>
              <a:t> decentralized, interrupting/reducing social interactions</a:t>
            </a:r>
            <a:endParaRPr lang="en-US" sz="2400" dirty="0"/>
          </a:p>
          <a:p>
            <a:pPr lvl="1" algn="l"/>
            <a:r>
              <a:rPr lang="en-US" sz="2400" dirty="0" smtClean="0">
                <a:sym typeface="Wingdings"/>
              </a:rPr>
              <a:t>  </a:t>
            </a:r>
            <a:r>
              <a:rPr lang="en-US" sz="2400" u="sng" dirty="0"/>
              <a:t>Lower </a:t>
            </a:r>
            <a:r>
              <a:rPr lang="en-US" sz="2400" u="sng" dirty="0" smtClean="0"/>
              <a:t>access to sexual intercourse (forming relationships has higher costs)</a:t>
            </a:r>
            <a:endParaRPr lang="en-US" sz="2400" u="sng" dirty="0"/>
          </a:p>
          <a:p>
            <a:pPr lvl="1" algn="l"/>
            <a:endParaRPr lang="en-US" sz="2400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72" y="24384"/>
            <a:ext cx="11582400" cy="1506840"/>
          </a:xfrm>
        </p:spPr>
        <p:txBody>
          <a:bodyPr/>
          <a:lstStyle/>
          <a:p>
            <a:pPr algn="ctr"/>
            <a:r>
              <a:rPr lang="en-US" dirty="0" smtClean="0"/>
              <a:t>Theoretical Framework: </a:t>
            </a:r>
            <a:br>
              <a:rPr lang="en-US" dirty="0" smtClean="0"/>
            </a:br>
            <a:r>
              <a:rPr lang="en-US" u="sng" dirty="0" smtClean="0"/>
              <a:t>Theory of Reasoned Action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06" y="1773657"/>
            <a:ext cx="11617693" cy="3846855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="1" dirty="0"/>
              <a:t>Attitudes and </a:t>
            </a:r>
            <a:r>
              <a:rPr lang="en-US" b="1" dirty="0" smtClean="0"/>
              <a:t>beliefs </a:t>
            </a:r>
            <a:r>
              <a:rPr lang="en-US" b="1" dirty="0"/>
              <a:t>in the U.S. </a:t>
            </a:r>
            <a:r>
              <a:rPr lang="en-US" b="1" dirty="0" smtClean="0"/>
              <a:t>setting</a:t>
            </a:r>
            <a:endParaRPr lang="en-US" b="1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dirty="0"/>
              <a:t>Prior </a:t>
            </a:r>
            <a:r>
              <a:rPr lang="en-US" sz="2400" dirty="0" smtClean="0"/>
              <a:t>variance </a:t>
            </a:r>
            <a:r>
              <a:rPr lang="en-US" sz="2400" dirty="0"/>
              <a:t>by r</a:t>
            </a:r>
            <a:r>
              <a:rPr lang="en-US" sz="2400" dirty="0" smtClean="0"/>
              <a:t>eligiosity </a:t>
            </a:r>
            <a:r>
              <a:rPr lang="en-US" sz="2400" dirty="0"/>
              <a:t>and </a:t>
            </a:r>
            <a:r>
              <a:rPr lang="en-US" sz="2400" dirty="0" smtClean="0"/>
              <a:t>race/ethnicity</a:t>
            </a:r>
            <a:endParaRPr lang="en-US" sz="2400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dirty="0"/>
              <a:t>Trajectory of declining intentions to have children</a:t>
            </a:r>
          </a:p>
          <a:p>
            <a:pPr lvl="1" algn="l"/>
            <a:endParaRPr lang="en-US" sz="2400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dirty="0"/>
              <a:t>A new high volume of messaging about the burden of childrearing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en-US" sz="2400" dirty="0" smtClean="0"/>
              <a:t> </a:t>
            </a:r>
            <a:r>
              <a:rPr lang="en-US" sz="2400" u="sng" dirty="0" smtClean="0"/>
              <a:t>Likely </a:t>
            </a:r>
            <a:r>
              <a:rPr lang="en-US" sz="2400" u="sng" dirty="0"/>
              <a:t>to reduce childbearing </a:t>
            </a:r>
            <a:r>
              <a:rPr lang="en-US" sz="2400" u="sng" dirty="0" smtClean="0"/>
              <a:t>intentions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endParaRPr lang="en-US" sz="2400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dirty="0"/>
              <a:t>A new high volume of messaging about lack of trust in science and medicine</a:t>
            </a:r>
          </a:p>
          <a:p>
            <a:pPr lvl="1" algn="l"/>
            <a:r>
              <a:rPr lang="en-US" sz="2400" dirty="0">
                <a:sym typeface="Wingdings"/>
              </a:rPr>
              <a:t> 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u="sng" dirty="0" smtClean="0"/>
              <a:t>Likely </a:t>
            </a:r>
            <a:r>
              <a:rPr lang="en-US" sz="2400" u="sng" dirty="0"/>
              <a:t>to reduce contraceptive use, especially methods requiring medical action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381" y="1542009"/>
            <a:ext cx="11733195" cy="4596031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="1" dirty="0"/>
              <a:t>Psychological variance in the U.S. Setting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sz="2200" dirty="0" smtClean="0"/>
              <a:t>Generally, high </a:t>
            </a:r>
            <a:r>
              <a:rPr lang="en-US" sz="2200" dirty="0"/>
              <a:t>levels of endorsement of love as a key premise for long-term, co-residential sexual relationships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sz="2200" dirty="0" smtClean="0"/>
              <a:t>But, substantial </a:t>
            </a:r>
            <a:r>
              <a:rPr lang="en-US" sz="2200" dirty="0"/>
              <a:t>levels of marital conflict, including assault and forced intercourse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sz="2200" dirty="0" smtClean="0"/>
              <a:t>Also, substantial </a:t>
            </a:r>
            <a:r>
              <a:rPr lang="en-US" sz="2200" dirty="0"/>
              <a:t>levels of major depressive disorder and alcohol use disorder (along with other mental health problems)</a:t>
            </a:r>
          </a:p>
          <a:p>
            <a:pPr lvl="1" algn="l"/>
            <a:endParaRPr lang="en-US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dirty="0"/>
              <a:t>Pandemic likely to intensify emotional dimensions of intimate relationships: both positive and negative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u="sng" dirty="0"/>
              <a:t>Predictions for fertility in both </a:t>
            </a:r>
            <a:r>
              <a:rPr lang="en-US" sz="2400" u="sng" dirty="0" smtClean="0"/>
              <a:t>directions, but clearly forced intercourse likely to increase unintended pregnancy</a:t>
            </a:r>
            <a:endParaRPr lang="en-US" sz="2400" u="sng" dirty="0"/>
          </a:p>
          <a:p>
            <a:pPr lvl="1" algn="l"/>
            <a:endParaRPr lang="en-US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sz="2400" dirty="0"/>
              <a:t>Pandemic had potential to produce mental disorder episodes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u="sng" dirty="0" smtClean="0"/>
              <a:t>Prior </a:t>
            </a:r>
            <a:r>
              <a:rPr lang="en-US" sz="2400" u="sng" dirty="0"/>
              <a:t>evidence points </a:t>
            </a:r>
            <a:r>
              <a:rPr lang="en-US" sz="2400" u="sng" dirty="0" smtClean="0"/>
              <a:t>to </a:t>
            </a:r>
            <a:r>
              <a:rPr lang="en-US" sz="2400" u="sng" dirty="0"/>
              <a:t>higher levels of unintended pregnancy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605338"/>
            <a:ext cx="9144000" cy="864092"/>
          </a:xfrm>
        </p:spPr>
        <p:txBody>
          <a:bodyPr/>
          <a:lstStyle/>
          <a:p>
            <a:pPr algn="ctr"/>
            <a:r>
              <a:rPr lang="en-US" dirty="0" smtClean="0"/>
              <a:t>Theoretical Framework: </a:t>
            </a:r>
            <a:br>
              <a:rPr lang="en-US" dirty="0" smtClean="0"/>
            </a:br>
            <a:r>
              <a:rPr lang="en-US" u="sng" dirty="0" smtClean="0"/>
              <a:t>Limits to Reasoned Action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7402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502" y="1562380"/>
            <a:ext cx="11239760" cy="4596031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Nationally </a:t>
            </a:r>
            <a:r>
              <a:rPr lang="en-US" dirty="0" smtClean="0"/>
              <a:t>representative samples of U.S. women across </a:t>
            </a:r>
            <a:r>
              <a:rPr lang="en-US" dirty="0"/>
              <a:t>multiple years directly before the pandemic and during the pandemic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U.S. National Survey of Family Growth</a:t>
            </a:r>
            <a:r>
              <a:rPr lang="en-US" dirty="0"/>
              <a:t> (2015-17 &amp; 2017-19)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dirty="0"/>
              <a:t>Repeated </a:t>
            </a:r>
            <a:r>
              <a:rPr lang="en-US" u="sng" dirty="0"/>
              <a:t>face-to-face</a:t>
            </a:r>
            <a:r>
              <a:rPr lang="en-US" dirty="0"/>
              <a:t> cross-sectional survey with measures in all key domains of fertility </a:t>
            </a:r>
            <a:r>
              <a:rPr lang="en-US" dirty="0" smtClean="0"/>
              <a:t>intentions and behaviors </a:t>
            </a:r>
            <a:r>
              <a:rPr lang="en-US" dirty="0"/>
              <a:t>(ages </a:t>
            </a:r>
            <a:r>
              <a:rPr lang="en-US" dirty="0" smtClean="0"/>
              <a:t>15-49, n=5014 for 2015-17 &amp; n=5559 for 2017-19)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Panel Study of Income Dynamics–Transition to Adulthood Supplement</a:t>
            </a:r>
            <a:r>
              <a:rPr lang="en-US" dirty="0"/>
              <a:t> (2017 &amp; 2019)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dirty="0"/>
              <a:t>Children aged 18-28 of PSID households, nationally </a:t>
            </a:r>
            <a:r>
              <a:rPr lang="en-US" dirty="0" smtClean="0"/>
              <a:t>representative, </a:t>
            </a:r>
            <a:r>
              <a:rPr lang="en-US" u="sng" dirty="0"/>
              <a:t>phone </a:t>
            </a:r>
            <a:r>
              <a:rPr lang="en-US" u="sng" dirty="0" smtClean="0"/>
              <a:t>(2017, n=1317); web (2019, n=1352)</a:t>
            </a:r>
            <a:endParaRPr lang="en-US" u="sng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dirty="0"/>
              <a:t>Redesigned before 2017 </a:t>
            </a:r>
            <a:r>
              <a:rPr lang="en-US" dirty="0" smtClean="0"/>
              <a:t>wave to </a:t>
            </a:r>
            <a:r>
              <a:rPr lang="en-US" dirty="0"/>
              <a:t>replicate some NSFG measures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The American Family Health Study</a:t>
            </a:r>
            <a:r>
              <a:rPr lang="en-US" dirty="0"/>
              <a:t> (2020-2021)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dirty="0"/>
              <a:t>First area probability nationally representative </a:t>
            </a:r>
            <a:r>
              <a:rPr lang="en-US" u="sng" dirty="0"/>
              <a:t>web-survey</a:t>
            </a:r>
            <a:r>
              <a:rPr lang="en-US" dirty="0"/>
              <a:t> of U.S. fertility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dirty="0"/>
              <a:t>Entirely composed of NSFG measures among those age </a:t>
            </a:r>
            <a:r>
              <a:rPr lang="en-US" dirty="0" smtClean="0"/>
              <a:t>18-49 (n=576)</a:t>
            </a:r>
            <a:endParaRPr lang="en-US" dirty="0"/>
          </a:p>
          <a:p>
            <a:pPr marL="800100" lvl="1" indent="-342900" algn="l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24712" y="616227"/>
            <a:ext cx="10229088" cy="864092"/>
          </a:xfrm>
        </p:spPr>
        <p:txBody>
          <a:bodyPr/>
          <a:lstStyle/>
          <a:p>
            <a:pPr algn="ctr"/>
            <a:r>
              <a:rPr lang="en-US" dirty="0"/>
              <a:t>Using </a:t>
            </a:r>
            <a:r>
              <a:rPr lang="en-US" dirty="0" smtClean="0"/>
              <a:t>Three </a:t>
            </a:r>
            <a:r>
              <a:rPr lang="en-US" u="sng" dirty="0"/>
              <a:t>Harmonized</a:t>
            </a:r>
            <a:r>
              <a:rPr lang="en-US" dirty="0"/>
              <a:t> Data Resources to Track U.S. Fertility Trends</a:t>
            </a:r>
          </a:p>
        </p:txBody>
      </p:sp>
    </p:spTree>
    <p:extLst>
      <p:ext uri="{BB962C8B-B14F-4D97-AF65-F5344CB8AC3E}">
        <p14:creationId xmlns:p14="http://schemas.microsoft.com/office/powerpoint/2010/main" val="7674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098670"/>
              </p:ext>
            </p:extLst>
          </p:nvPr>
        </p:nvGraphicFramePr>
        <p:xfrm>
          <a:off x="908859" y="2001444"/>
          <a:ext cx="10374281" cy="409456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00798">
                  <a:extLst>
                    <a:ext uri="{9D8B030D-6E8A-4147-A177-3AD203B41FA5}">
                      <a16:colId xmlns="" xmlns:a16="http://schemas.microsoft.com/office/drawing/2014/main" val="234966411"/>
                    </a:ext>
                  </a:extLst>
                </a:gridCol>
                <a:gridCol w="1505415">
                  <a:extLst>
                    <a:ext uri="{9D8B030D-6E8A-4147-A177-3AD203B41FA5}">
                      <a16:colId xmlns="" xmlns:a16="http://schemas.microsoft.com/office/drawing/2014/main" val="377661465"/>
                    </a:ext>
                  </a:extLst>
                </a:gridCol>
                <a:gridCol w="1504327">
                  <a:extLst>
                    <a:ext uri="{9D8B030D-6E8A-4147-A177-3AD203B41FA5}">
                      <a16:colId xmlns="" xmlns:a16="http://schemas.microsoft.com/office/drawing/2014/main" val="975914738"/>
                    </a:ext>
                  </a:extLst>
                </a:gridCol>
                <a:gridCol w="1770180">
                  <a:extLst>
                    <a:ext uri="{9D8B030D-6E8A-4147-A177-3AD203B41FA5}">
                      <a16:colId xmlns="" xmlns:a16="http://schemas.microsoft.com/office/drawing/2014/main" val="2520403205"/>
                    </a:ext>
                  </a:extLst>
                </a:gridCol>
                <a:gridCol w="1531668">
                  <a:extLst>
                    <a:ext uri="{9D8B030D-6E8A-4147-A177-3AD203B41FA5}">
                      <a16:colId xmlns="" xmlns:a16="http://schemas.microsoft.com/office/drawing/2014/main" val="61175611"/>
                    </a:ext>
                  </a:extLst>
                </a:gridCol>
                <a:gridCol w="1761893">
                  <a:extLst>
                    <a:ext uri="{9D8B030D-6E8A-4147-A177-3AD203B41FA5}">
                      <a16:colId xmlns="" xmlns:a16="http://schemas.microsoft.com/office/drawing/2014/main" val="1767688652"/>
                    </a:ext>
                  </a:extLst>
                </a:gridCol>
              </a:tblGrid>
              <a:tr h="684756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NSFG    2015-17</a:t>
                      </a:r>
                      <a:endParaRPr lang="en-US" sz="2400" dirty="0"/>
                    </a:p>
                  </a:txBody>
                  <a:tcPr>
                    <a:solidFill>
                      <a:srgbClr val="DC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PSID-TAS 2017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NSFG   2017-19</a:t>
                      </a:r>
                      <a:endParaRPr lang="en-US" sz="2400" dirty="0"/>
                    </a:p>
                  </a:txBody>
                  <a:tcPr>
                    <a:solidFill>
                      <a:srgbClr val="DC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PSID-TAS 2019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AFHS     2020-21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3450059"/>
                  </a:ext>
                </a:extLst>
              </a:tr>
              <a:tr h="129342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Pregnancy Last 12-months, ages 18-49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.15 (.01)</a:t>
                      </a:r>
                      <a:endParaRPr lang="en-US" sz="2400" dirty="0"/>
                    </a:p>
                  </a:txBody>
                  <a:tcPr>
                    <a:solidFill>
                      <a:srgbClr val="A8D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--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.11 (.01)</a:t>
                      </a:r>
                      <a:endParaRPr lang="en-US" sz="2400" dirty="0"/>
                    </a:p>
                  </a:txBody>
                  <a:tcPr>
                    <a:solidFill>
                      <a:srgbClr val="A8D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--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.10 (.02)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2902516"/>
                  </a:ext>
                </a:extLst>
              </a:tr>
              <a:tr h="98909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Ever Baby, ages</a:t>
                      </a:r>
                      <a:r>
                        <a:rPr lang="en-US" sz="2400" baseline="0" dirty="0" smtClean="0"/>
                        <a:t> 18-49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.63 (.01)</a:t>
                      </a:r>
                      <a:endParaRPr lang="en-US" sz="2400" dirty="0"/>
                    </a:p>
                  </a:txBody>
                  <a:tcPr>
                    <a:solidFill>
                      <a:srgbClr val="DC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--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.60 (.01)</a:t>
                      </a:r>
                      <a:endParaRPr lang="en-US" sz="2400" dirty="0"/>
                    </a:p>
                  </a:txBody>
                  <a:tcPr>
                    <a:solidFill>
                      <a:srgbClr val="DC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--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.57 (.03)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896567"/>
                  </a:ext>
                </a:extLst>
              </a:tr>
              <a:tr h="98909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Ever Baby, ages 18-28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.31 (.02)</a:t>
                      </a:r>
                      <a:endParaRPr lang="en-US" sz="2400" dirty="0"/>
                    </a:p>
                  </a:txBody>
                  <a:tcPr>
                    <a:solidFill>
                      <a:srgbClr val="A8D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.32 (.02)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.25 (.02)</a:t>
                      </a:r>
                      <a:endParaRPr lang="en-US" sz="2400" dirty="0"/>
                    </a:p>
                  </a:txBody>
                  <a:tcPr>
                    <a:solidFill>
                      <a:srgbClr val="A8D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.25 (.02)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.26 (.04)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0496743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355108"/>
            <a:ext cx="12192000" cy="86409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Trends in Births and Pregnancies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08859" y="1101316"/>
            <a:ext cx="1124536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/>
              <a:t>Table 1: Proportion of Women with Pregnancies in the past 12 months and babies ever born.</a:t>
            </a:r>
          </a:p>
          <a:p>
            <a:r>
              <a:rPr lang="en-US" dirty="0" smtClean="0"/>
              <a:t>(values in parentheses are design-adjusted SEs, and all estimates are weighted)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018"/>
            <a:ext cx="9144000" cy="864092"/>
          </a:xfrm>
        </p:spPr>
        <p:txBody>
          <a:bodyPr/>
          <a:lstStyle/>
          <a:p>
            <a:pPr algn="ctr"/>
            <a:r>
              <a:rPr lang="en-US" dirty="0"/>
              <a:t>Trends in Sexual Activity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8</a:t>
            </a:fld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94F4430D-C2FB-4D32-A3B7-809BB8589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2746" y="1103080"/>
            <a:ext cx="9015968" cy="909901"/>
          </a:xfrm>
        </p:spPr>
        <p:txBody>
          <a:bodyPr/>
          <a:lstStyle/>
          <a:p>
            <a:r>
              <a:rPr lang="en-US" u="sng" dirty="0"/>
              <a:t>Table 2: Sex in the past 12 months</a:t>
            </a:r>
          </a:p>
          <a:p>
            <a:r>
              <a:rPr lang="en-US" sz="2000" dirty="0"/>
              <a:t>(values in parentheses are design-adjusted SEs, and all estimates are weighted)</a:t>
            </a:r>
          </a:p>
          <a:p>
            <a:r>
              <a:rPr lang="en-US" sz="2000" dirty="0"/>
              <a:t> 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9BCB88-B6B3-47CD-8ECB-A2090A26ACB1}"/>
              </a:ext>
            </a:extLst>
          </p:cNvPr>
          <p:cNvSpPr txBox="1"/>
          <p:nvPr/>
        </p:nvSpPr>
        <p:spPr>
          <a:xfrm>
            <a:off x="831998" y="4894637"/>
            <a:ext cx="108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AFHS different from other samples at *p &lt; 0.05 or ** p &lt; 0.01 (based on design-adjusted chi-square tests).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7474"/>
              </p:ext>
            </p:extLst>
          </p:nvPr>
        </p:nvGraphicFramePr>
        <p:xfrm>
          <a:off x="1122746" y="1899138"/>
          <a:ext cx="9946508" cy="277622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57412">
                  <a:extLst>
                    <a:ext uri="{9D8B030D-6E8A-4147-A177-3AD203B41FA5}">
                      <a16:colId xmlns="" xmlns:a16="http://schemas.microsoft.com/office/drawing/2014/main" val="3312828092"/>
                    </a:ext>
                  </a:extLst>
                </a:gridCol>
                <a:gridCol w="2502633">
                  <a:extLst>
                    <a:ext uri="{9D8B030D-6E8A-4147-A177-3AD203B41FA5}">
                      <a16:colId xmlns="" xmlns:a16="http://schemas.microsoft.com/office/drawing/2014/main" val="1930325327"/>
                    </a:ext>
                  </a:extLst>
                </a:gridCol>
                <a:gridCol w="2386616">
                  <a:extLst>
                    <a:ext uri="{9D8B030D-6E8A-4147-A177-3AD203B41FA5}">
                      <a16:colId xmlns="" xmlns:a16="http://schemas.microsoft.com/office/drawing/2014/main" val="3723813707"/>
                    </a:ext>
                  </a:extLst>
                </a:gridCol>
                <a:gridCol w="2999847">
                  <a:extLst>
                    <a:ext uri="{9D8B030D-6E8A-4147-A177-3AD203B41FA5}">
                      <a16:colId xmlns="" xmlns:a16="http://schemas.microsoft.com/office/drawing/2014/main" val="3490347438"/>
                    </a:ext>
                  </a:extLst>
                </a:gridCol>
              </a:tblGrid>
              <a:tr h="75938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NSFG                 2015-17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NSFG                2017-19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AFHS                         2020-21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5257481"/>
                  </a:ext>
                </a:extLst>
              </a:tr>
              <a:tr h="6378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Ages 18-22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.80 (.02)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.71 (.03)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.47 (.07)**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8547288"/>
                  </a:ext>
                </a:extLst>
              </a:tr>
              <a:tr h="6315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Ages 23-28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.85 (.02)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.84 (.01)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.79 (.05)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2784808"/>
                  </a:ext>
                </a:extLst>
              </a:tr>
              <a:tr h="68382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Ages 29+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.89 (.01)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.87 (.01)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.82 (.03)*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8620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941"/>
            <a:ext cx="9144000" cy="864092"/>
          </a:xfrm>
        </p:spPr>
        <p:txBody>
          <a:bodyPr/>
          <a:lstStyle/>
          <a:p>
            <a:pPr algn="ctr"/>
            <a:r>
              <a:rPr lang="en-US" dirty="0"/>
              <a:t>Trends in Contraceptive 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260" y="1196299"/>
            <a:ext cx="10879015" cy="1124008"/>
          </a:xfrm>
        </p:spPr>
        <p:txBody>
          <a:bodyPr/>
          <a:lstStyle/>
          <a:p>
            <a:r>
              <a:rPr lang="en-US" u="sng" dirty="0"/>
              <a:t>Table 3: Use of any contraceptive method in the past 12 months among those who are </a:t>
            </a:r>
            <a:r>
              <a:rPr lang="en-US" b="1" i="1" u="sng" dirty="0"/>
              <a:t>sexually active.</a:t>
            </a:r>
            <a:r>
              <a:rPr lang="en-US" dirty="0"/>
              <a:t> </a:t>
            </a:r>
          </a:p>
          <a:p>
            <a:r>
              <a:rPr lang="en-US" sz="2000" dirty="0"/>
              <a:t>(values in parentheses are design-adjusted SEs, and all estimates are weighted)</a:t>
            </a:r>
          </a:p>
          <a:p>
            <a:r>
              <a:rPr lang="en-US" dirty="0"/>
              <a:t> 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6FA4-04BA-6348-B7C0-28C7A322241D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9BCB88-B6B3-47CD-8ECB-A2090A26ACB1}"/>
              </a:ext>
            </a:extLst>
          </p:cNvPr>
          <p:cNvSpPr txBox="1"/>
          <p:nvPr/>
        </p:nvSpPr>
        <p:spPr>
          <a:xfrm>
            <a:off x="1444384" y="4938017"/>
            <a:ext cx="950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AFHS different from other samples at ** p &lt; 0.01 (based on design-adjusted chi-square tests).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91261"/>
              </p:ext>
            </p:extLst>
          </p:nvPr>
        </p:nvGraphicFramePr>
        <p:xfrm>
          <a:off x="1133897" y="2644295"/>
          <a:ext cx="9946508" cy="209239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57412">
                  <a:extLst>
                    <a:ext uri="{9D8B030D-6E8A-4147-A177-3AD203B41FA5}">
                      <a16:colId xmlns="" xmlns:a16="http://schemas.microsoft.com/office/drawing/2014/main" val="3312828092"/>
                    </a:ext>
                  </a:extLst>
                </a:gridCol>
                <a:gridCol w="2502633">
                  <a:extLst>
                    <a:ext uri="{9D8B030D-6E8A-4147-A177-3AD203B41FA5}">
                      <a16:colId xmlns="" xmlns:a16="http://schemas.microsoft.com/office/drawing/2014/main" val="1930325327"/>
                    </a:ext>
                  </a:extLst>
                </a:gridCol>
                <a:gridCol w="2386616">
                  <a:extLst>
                    <a:ext uri="{9D8B030D-6E8A-4147-A177-3AD203B41FA5}">
                      <a16:colId xmlns="" xmlns:a16="http://schemas.microsoft.com/office/drawing/2014/main" val="3723813707"/>
                    </a:ext>
                  </a:extLst>
                </a:gridCol>
                <a:gridCol w="2999847">
                  <a:extLst>
                    <a:ext uri="{9D8B030D-6E8A-4147-A177-3AD203B41FA5}">
                      <a16:colId xmlns="" xmlns:a16="http://schemas.microsoft.com/office/drawing/2014/main" val="3490347438"/>
                    </a:ext>
                  </a:extLst>
                </a:gridCol>
              </a:tblGrid>
              <a:tr h="75938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NSFG                 2015-17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NSFG                2017-19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AFHS                         2020-21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5257481"/>
                  </a:ext>
                </a:extLst>
              </a:tr>
              <a:tr h="6378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Ages 18-49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.87 (.01)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.87 (.01)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.66 (.03)**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8547288"/>
                  </a:ext>
                </a:extLst>
              </a:tr>
              <a:tr h="6315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Ages 18-28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.90 (.01)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.88 (.01)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.64 (.06)**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C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2784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24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ntent Slide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7544</TotalTime>
  <Words>1332</Words>
  <Application>Microsoft Office PowerPoint</Application>
  <PresentationFormat>Widescreen</PresentationFormat>
  <Paragraphs>251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Title Slide 1</vt:lpstr>
      <vt:lpstr>Title Slide 2</vt:lpstr>
      <vt:lpstr>Title Slide 3</vt:lpstr>
      <vt:lpstr>Title Slide 4</vt:lpstr>
      <vt:lpstr>Title Slide 5</vt:lpstr>
      <vt:lpstr>Content Slide 1</vt:lpstr>
      <vt:lpstr>Content Slide 2</vt:lpstr>
      <vt:lpstr>Content Slide 3</vt:lpstr>
      <vt:lpstr>Content Slide 4</vt:lpstr>
      <vt:lpstr>Content Slide 5</vt:lpstr>
      <vt:lpstr>Content Slide 6</vt:lpstr>
      <vt:lpstr>Pandemic Babies:  The Social Organization of Daily Life, Sudden Disruptions to Social Activities, and National Evidence of Disruption of Trends in U.S. Fertility Behavior</vt:lpstr>
      <vt:lpstr>How did the COVID-19 pandemic influence U.S. fertility behaviors?  It’s complicated.</vt:lpstr>
      <vt:lpstr>Theoretical Framework:  Social Organization of Daily Activities</vt:lpstr>
      <vt:lpstr>Theoretical Framework:  Theory of Reasoned Action </vt:lpstr>
      <vt:lpstr>Theoretical Framework:  Limits to Reasoned Action</vt:lpstr>
      <vt:lpstr>Using Three Harmonized Data Resources to Track U.S. Fertility Trends</vt:lpstr>
      <vt:lpstr>Trends in Births and Pregnancies</vt:lpstr>
      <vt:lpstr>Trends in Sexual Activity</vt:lpstr>
      <vt:lpstr>Trends in Contraceptive Use</vt:lpstr>
      <vt:lpstr>Trends in Pregnancy Intentions</vt:lpstr>
      <vt:lpstr>PowerPoint Presentation</vt:lpstr>
      <vt:lpstr>Summary of Current Evidence</vt:lpstr>
      <vt:lpstr>Next steps</vt:lpstr>
      <vt:lpstr>Supplemental slides</vt:lpstr>
      <vt:lpstr>Initial evidence of declining contraceptive use within AFHS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ba</cp:lastModifiedBy>
  <cp:revision>78</cp:revision>
  <cp:lastPrinted>2021-12-03T19:24:57Z</cp:lastPrinted>
  <dcterms:created xsi:type="dcterms:W3CDTF">2019-11-08T16:47:49Z</dcterms:created>
  <dcterms:modified xsi:type="dcterms:W3CDTF">2021-12-13T01:35:52Z</dcterms:modified>
</cp:coreProperties>
</file>