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9"/>
  </p:notesMasterIdLst>
  <p:sldIdLst>
    <p:sldId id="257" r:id="rId2"/>
    <p:sldId id="258" r:id="rId3"/>
    <p:sldId id="259" r:id="rId4"/>
    <p:sldId id="260" r:id="rId5"/>
    <p:sldId id="272" r:id="rId6"/>
    <p:sldId id="277" r:id="rId7"/>
    <p:sldId id="261" r:id="rId8"/>
    <p:sldId id="271" r:id="rId9"/>
    <p:sldId id="265" r:id="rId10"/>
    <p:sldId id="278" r:id="rId11"/>
    <p:sldId id="273" r:id="rId12"/>
    <p:sldId id="274" r:id="rId13"/>
    <p:sldId id="275" r:id="rId14"/>
    <p:sldId id="276" r:id="rId15"/>
    <p:sldId id="267" r:id="rId16"/>
    <p:sldId id="270"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6FFAE-0D28-4723-981A-C5C6EC58ECED}"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7094F-547C-48BA-B523-70B2027443CF}" type="slidenum">
              <a:rPr lang="en-US" smtClean="0"/>
              <a:t>‹#›</a:t>
            </a:fld>
            <a:endParaRPr lang="en-US"/>
          </a:p>
        </p:txBody>
      </p:sp>
    </p:spTree>
    <p:extLst>
      <p:ext uri="{BB962C8B-B14F-4D97-AF65-F5344CB8AC3E}">
        <p14:creationId xmlns:p14="http://schemas.microsoft.com/office/powerpoint/2010/main" val="383560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40BBEFB1-EECC-4D7C-AFA6-9958760F12B2}" type="datetime1">
              <a:rPr lang="en-US" smtClean="0"/>
              <a:t>11/20/2021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MAPOR Annual Conference 2021</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DA3D0B39-9079-4D7A-9F8C-C726580CC7A8}" type="datetime1">
              <a:rPr lang="en-US" smtClean="0"/>
              <a:t>11/20/2021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MAPOR Annual Conference 2021</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3618C8B8-8D7D-422E-9849-C3FCEE63BC08}" type="datetime1">
              <a:rPr lang="en-US" smtClean="0"/>
              <a:t>11/20/2021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MAPOR Annual Conference 2021</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4F58377-BCDF-4062-9376-C385F97E308F}" type="datetime1">
              <a:rPr lang="en-US" smtClean="0"/>
              <a:t>11/20/2021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MAPOR Annual Conference 2021</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D3A60ED4-F42E-41F2-87D4-58A5AE71D1BE}" type="datetime1">
              <a:rPr lang="en-US" smtClean="0"/>
              <a:t>11/20/2021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MAPOR Annual Conference 2021</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2C86AD30-5CF2-436E-9EDD-0E0BD3A68E5C}" type="datetime1">
              <a:rPr lang="en-US" smtClean="0"/>
              <a:t>11/20/2021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MAPOR Annual Conference 2021</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8AED0E00-AD88-4E33-807B-8041E794405D}" type="datetime1">
              <a:rPr lang="en-US" smtClean="0"/>
              <a:t>11/20/2021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MAPOR Annual Conference 2021</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F9C8EE6D-68B9-42C5-8640-03BFC8584783}" type="datetime1">
              <a:rPr lang="en-US" smtClean="0"/>
              <a:t>11/20/2021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MAPOR Annual Conference 2021</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96A25325-EF78-4BA2-9AC6-0361E82C4B96}" type="datetime1">
              <a:rPr lang="en-US" smtClean="0"/>
              <a:t>11/20/2021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MAPOR Annual Conference 2021</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DD36540D-99FC-4274-BCBA-7874FDA86311}" type="datetime1">
              <a:rPr lang="en-US" smtClean="0"/>
              <a:t>11/20/2021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MAPOR Annual Conference 2021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13EB1DC8-D163-4DB3-9797-911FB8D11264}" type="datetime1">
              <a:rPr lang="en-US" smtClean="0"/>
              <a:t>11/20/2021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MAPOR Annual Conference 2021</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C2819DD8-C25A-407E-96B7-6E33526A0625}" type="datetime1">
              <a:rPr lang="en-US" smtClean="0"/>
              <a:t>11/20/2021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MAPOR Annual Conference 2021</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sri.com/en-us/arcgis/products/data/data-portfolio/tapestry-segment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bwest@umic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Autofit/>
          </a:bodyPr>
          <a:lstStyle/>
          <a:p>
            <a:r>
              <a:rPr lang="en-US" sz="3600" dirty="0"/>
              <a:t>A Methodological Evaluation of Sequential Mixed-Mode and Modular Design Approaches to Measuring a National Probability Sample using Web and Mail Modes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577339"/>
            <a:ext cx="6269347" cy="2234384"/>
          </a:xfrm>
        </p:spPr>
        <p:txBody>
          <a:bodyPr>
            <a:normAutofit/>
          </a:bodyPr>
          <a:lstStyle/>
          <a:p>
            <a:r>
              <a:rPr lang="en-US" sz="1200" b="1" dirty="0">
                <a:solidFill>
                  <a:schemeClr val="tx1">
                    <a:lumMod val="85000"/>
                    <a:lumOff val="15000"/>
                  </a:schemeClr>
                </a:solidFill>
              </a:rPr>
              <a:t>Brady t. west</a:t>
            </a:r>
          </a:p>
          <a:p>
            <a:r>
              <a:rPr lang="en-US" sz="1200" dirty="0" err="1">
                <a:solidFill>
                  <a:schemeClr val="tx1">
                    <a:lumMod val="85000"/>
                    <a:lumOff val="15000"/>
                  </a:schemeClr>
                </a:solidFill>
              </a:rPr>
              <a:t>WilLIAM</a:t>
            </a:r>
            <a:r>
              <a:rPr lang="en-US" sz="1200" dirty="0">
                <a:solidFill>
                  <a:schemeClr val="tx1">
                    <a:lumMod val="85000"/>
                    <a:lumOff val="15000"/>
                  </a:schemeClr>
                </a:solidFill>
              </a:rPr>
              <a:t> G. AXINN</a:t>
            </a:r>
          </a:p>
          <a:p>
            <a:r>
              <a:rPr lang="en-US" sz="1200" dirty="0">
                <a:solidFill>
                  <a:schemeClr val="tx1">
                    <a:lumMod val="85000"/>
                    <a:lumOff val="15000"/>
                  </a:schemeClr>
                </a:solidFill>
              </a:rPr>
              <a:t>James Wagner</a:t>
            </a:r>
          </a:p>
          <a:p>
            <a:r>
              <a:rPr lang="en-US" sz="1200" dirty="0">
                <a:solidFill>
                  <a:schemeClr val="tx1">
                    <a:lumMod val="85000"/>
                    <a:lumOff val="15000"/>
                  </a:schemeClr>
                </a:solidFill>
              </a:rPr>
              <a:t>Rebecca </a:t>
            </a:r>
            <a:r>
              <a:rPr lang="en-US" sz="1200" dirty="0" err="1">
                <a:solidFill>
                  <a:schemeClr val="tx1">
                    <a:lumMod val="85000"/>
                    <a:lumOff val="15000"/>
                  </a:schemeClr>
                </a:solidFill>
              </a:rPr>
              <a:t>Gatward</a:t>
            </a:r>
            <a:endParaRPr lang="en-US" sz="1200" dirty="0">
              <a:solidFill>
                <a:schemeClr val="tx1">
                  <a:lumMod val="85000"/>
                  <a:lumOff val="15000"/>
                </a:schemeClr>
              </a:solidFill>
            </a:endParaRPr>
          </a:p>
          <a:p>
            <a:r>
              <a:rPr lang="en-US" sz="1200" dirty="0" err="1">
                <a:solidFill>
                  <a:schemeClr val="tx1">
                    <a:lumMod val="85000"/>
                    <a:lumOff val="15000"/>
                  </a:schemeClr>
                </a:solidFill>
              </a:rPr>
              <a:t>Htay-wah</a:t>
            </a:r>
            <a:r>
              <a:rPr lang="en-US" sz="1200" dirty="0">
                <a:solidFill>
                  <a:schemeClr val="tx1">
                    <a:lumMod val="85000"/>
                    <a:lumOff val="15000"/>
                  </a:schemeClr>
                </a:solidFill>
              </a:rPr>
              <a:t> saw</a:t>
            </a:r>
          </a:p>
          <a:p>
            <a:r>
              <a:rPr lang="en-US" sz="1200" dirty="0">
                <a:solidFill>
                  <a:schemeClr val="tx1">
                    <a:lumMod val="85000"/>
                    <a:lumOff val="15000"/>
                  </a:schemeClr>
                </a:solidFill>
              </a:rPr>
              <a:t>SHIYU ZHANG</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a:off x="6871855" y="4706622"/>
            <a:ext cx="544945" cy="19140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520708" y="5175881"/>
            <a:ext cx="3472874" cy="923330"/>
          </a:xfrm>
          <a:prstGeom prst="rect">
            <a:avLst/>
          </a:prstGeom>
          <a:noFill/>
        </p:spPr>
        <p:txBody>
          <a:bodyPr wrap="square" rtlCol="0">
            <a:spAutoFit/>
          </a:bodyPr>
          <a:lstStyle/>
          <a:p>
            <a:r>
              <a:rPr lang="en-US" dirty="0">
                <a:latin typeface="+mj-lt"/>
              </a:rPr>
              <a:t>Survey Research Center</a:t>
            </a:r>
          </a:p>
          <a:p>
            <a:r>
              <a:rPr lang="en-US" dirty="0">
                <a:latin typeface="+mj-lt"/>
              </a:rPr>
              <a:t>Institute for Social Research</a:t>
            </a:r>
          </a:p>
          <a:p>
            <a:r>
              <a:rPr lang="en-US" dirty="0">
                <a:latin typeface="+mj-lt"/>
              </a:rPr>
              <a:t>University of Michigan</a:t>
            </a:r>
          </a:p>
        </p:txBody>
      </p:sp>
      <p:sp>
        <p:nvSpPr>
          <p:cNvPr id="7" name="Footer Placeholder 6"/>
          <p:cNvSpPr>
            <a:spLocks noGrp="1"/>
          </p:cNvSpPr>
          <p:nvPr>
            <p:ph type="ftr" sz="quarter" idx="11"/>
          </p:nvPr>
        </p:nvSpPr>
        <p:spPr/>
        <p:txBody>
          <a:bodyPr/>
          <a:lstStyle/>
          <a:p>
            <a:r>
              <a:rPr lang="en-US"/>
              <a:t>MAPOR Annual Conference 2021</a:t>
            </a:r>
            <a:endParaRPr lang="en-US" dirty="0"/>
          </a:p>
        </p:txBody>
      </p:sp>
      <p:sp>
        <p:nvSpPr>
          <p:cNvPr id="8" name="Slide Number Placeholder 7"/>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Effectiveness of Mail Follow-Up at Both Stages (cont’d)</a:t>
            </a:r>
          </a:p>
        </p:txBody>
      </p:sp>
      <p:sp>
        <p:nvSpPr>
          <p:cNvPr id="3" name="Content Placeholder 2"/>
          <p:cNvSpPr>
            <a:spLocks noGrp="1"/>
          </p:cNvSpPr>
          <p:nvPr>
            <p:ph idx="1"/>
          </p:nvPr>
        </p:nvSpPr>
        <p:spPr>
          <a:xfrm>
            <a:off x="1097279" y="1951183"/>
            <a:ext cx="10058400" cy="3760891"/>
          </a:xfrm>
        </p:spPr>
        <p:txBody>
          <a:bodyPr>
            <a:noAutofit/>
          </a:bodyPr>
          <a:lstStyle/>
          <a:p>
            <a:pPr marL="292608" lvl="1" indent="0">
              <a:buNone/>
            </a:pPr>
            <a:r>
              <a:rPr lang="en-US" sz="2800" b="1" dirty="0"/>
              <a:t>Main:</a:t>
            </a:r>
          </a:p>
          <a:p>
            <a:pPr marL="749808" lvl="1" indent="-457200">
              <a:buFont typeface="+mj-lt"/>
              <a:buAutoNum type="arabicPeriod"/>
            </a:pPr>
            <a:r>
              <a:rPr lang="en-US" sz="2400" dirty="0"/>
              <a:t>66% of mail (paper) respondents were female, compared to 57% of web respondents (p = 0.25); females also had higher completion rates in modular design (p &lt; 0.01)</a:t>
            </a:r>
          </a:p>
          <a:p>
            <a:pPr marL="749808" lvl="1" indent="-457200">
              <a:buFont typeface="+mj-lt"/>
              <a:buAutoNum type="arabicPeriod"/>
            </a:pPr>
            <a:r>
              <a:rPr lang="en-US" sz="2400" dirty="0"/>
              <a:t>Mail follow-up attracted more non-Hispanic “other” respondents (not significant when considering web respondents only); maybe only use web for Black / Hispanic?</a:t>
            </a:r>
          </a:p>
          <a:p>
            <a:pPr marL="749808" lvl="1" indent="-457200">
              <a:buFont typeface="+mj-lt"/>
              <a:buAutoNum type="arabicPeriod"/>
            </a:pPr>
            <a:r>
              <a:rPr lang="en-US" sz="2400" dirty="0"/>
              <a:t>59% of mail respondents had some college or less, compared to only 44% of web respondents (p &lt; 0.05); same result for all three modules (</a:t>
            </a:r>
            <a:r>
              <a:rPr lang="en-US" sz="2400" b="1" u="sng" dirty="0"/>
              <a:t>robust education effect</a:t>
            </a:r>
            <a:r>
              <a:rPr lang="en-US" sz="2400" dirty="0"/>
              <a:t>)</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32644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 Types of Screening Respondents Added by $5 Bonus</a:t>
            </a:r>
          </a:p>
        </p:txBody>
      </p:sp>
      <p:sp>
        <p:nvSpPr>
          <p:cNvPr id="3" name="Content Placeholder 2"/>
          <p:cNvSpPr>
            <a:spLocks noGrp="1"/>
          </p:cNvSpPr>
          <p:nvPr>
            <p:ph idx="1"/>
          </p:nvPr>
        </p:nvSpPr>
        <p:spPr>
          <a:xfrm>
            <a:off x="1097279" y="1951183"/>
            <a:ext cx="10058400" cy="3760891"/>
          </a:xfrm>
        </p:spPr>
        <p:txBody>
          <a:bodyPr>
            <a:noAutofit/>
          </a:bodyPr>
          <a:lstStyle/>
          <a:p>
            <a:r>
              <a:rPr lang="en-US" sz="2000" dirty="0"/>
              <a:t>The effect of this approach ($5 + priority mailing) varied across different types of areas defined by the </a:t>
            </a:r>
            <a:r>
              <a:rPr lang="en-US" sz="2000" b="1" dirty="0" err="1"/>
              <a:t>Esri</a:t>
            </a:r>
            <a:r>
              <a:rPr lang="en-US" sz="2000" b="1" dirty="0"/>
              <a:t> Tapestry Segmentation Data (</a:t>
            </a:r>
            <a:r>
              <a:rPr lang="en-US" sz="2000" b="1" dirty="0">
                <a:hlinkClick r:id="rId2"/>
              </a:rPr>
              <a:t>https://www.esri.com/en-us/arcgis/products/data/data-portfolio/tapestry-segmentation</a:t>
            </a:r>
            <a:r>
              <a:rPr lang="en-US" sz="2000" b="1" dirty="0"/>
              <a:t>)</a:t>
            </a:r>
            <a:r>
              <a:rPr lang="en-US" sz="2000" dirty="0"/>
              <a:t> linked to our frame (see also </a:t>
            </a:r>
            <a:r>
              <a:rPr lang="en-US" sz="2000" dirty="0" err="1"/>
              <a:t>Mulry</a:t>
            </a:r>
            <a:r>
              <a:rPr lang="en-US" sz="2000" dirty="0"/>
              <a:t>, Bates, &amp; </a:t>
            </a:r>
            <a:r>
              <a:rPr lang="en-US" sz="2000" dirty="0" err="1"/>
              <a:t>Virgile</a:t>
            </a:r>
            <a:r>
              <a:rPr lang="en-US" sz="2000" dirty="0"/>
              <a:t>, 2021, </a:t>
            </a:r>
            <a:r>
              <a:rPr lang="en-US" sz="2000" i="1" dirty="0"/>
              <a:t>JSSAM</a:t>
            </a:r>
            <a:r>
              <a:rPr lang="en-US" sz="2000" dirty="0"/>
              <a:t>).</a:t>
            </a:r>
          </a:p>
          <a:p>
            <a:r>
              <a:rPr lang="en-US" sz="2000" dirty="0"/>
              <a:t>The additional mailing had the strongest effect for </a:t>
            </a:r>
            <a:r>
              <a:rPr lang="en-US" sz="2000" b="1" dirty="0"/>
              <a:t>Rustic Outposts </a:t>
            </a:r>
            <a:r>
              <a:rPr lang="en-US" sz="2000" dirty="0"/>
              <a:t>(older, rural), increasing the screening RR among nonrespondents by 11.89 p.p. (p &lt; 0.0001); 10.7 p.p. by </a:t>
            </a:r>
            <a:r>
              <a:rPr lang="en-US" sz="2000" b="1" u="sng" dirty="0"/>
              <a:t>mail</a:t>
            </a:r>
            <a:r>
              <a:rPr lang="en-US" sz="2000" dirty="0"/>
              <a:t>.</a:t>
            </a:r>
          </a:p>
          <a:p>
            <a:r>
              <a:rPr lang="en-US" sz="2000" dirty="0"/>
              <a:t>Overall, most of the increase in response (6.5 p.p.) came from </a:t>
            </a:r>
            <a:r>
              <a:rPr lang="en-US" sz="2000" b="1" dirty="0"/>
              <a:t>completed </a:t>
            </a:r>
            <a:r>
              <a:rPr lang="en-US" sz="2000" b="1" u="sng" dirty="0"/>
              <a:t>mail</a:t>
            </a:r>
            <a:r>
              <a:rPr lang="en-US" sz="2000" b="1" dirty="0"/>
              <a:t> screeners; </a:t>
            </a:r>
            <a:r>
              <a:rPr lang="en-US" sz="2000" dirty="0"/>
              <a:t>increases in web response rates were less consistent across different types of areas</a:t>
            </a:r>
            <a:endParaRPr lang="en-US" sz="2000" b="1" dirty="0"/>
          </a:p>
          <a:p>
            <a:r>
              <a:rPr lang="en-US" sz="2000" dirty="0"/>
              <a:t>The areas with the largest increase in </a:t>
            </a:r>
            <a:r>
              <a:rPr lang="en-US" sz="2000" b="1" u="sng" dirty="0"/>
              <a:t>web</a:t>
            </a:r>
            <a:r>
              <a:rPr lang="en-US" sz="2000" dirty="0"/>
              <a:t> responses due to this additional mailing were </a:t>
            </a:r>
            <a:r>
              <a:rPr lang="en-US" sz="2000" b="1" dirty="0"/>
              <a:t>Uptown Individuals </a:t>
            </a:r>
            <a:r>
              <a:rPr lang="en-US" sz="2000" dirty="0"/>
              <a:t>(young, urban), where the web response rate increased by 4.4 p.p.</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80733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 3: Did Modular Design Increase Response and Completion?</a:t>
            </a:r>
          </a:p>
        </p:txBody>
      </p:sp>
      <p:sp>
        <p:nvSpPr>
          <p:cNvPr id="3" name="Content Placeholder 2"/>
          <p:cNvSpPr>
            <a:spLocks noGrp="1"/>
          </p:cNvSpPr>
          <p:nvPr>
            <p:ph idx="1"/>
          </p:nvPr>
        </p:nvSpPr>
        <p:spPr>
          <a:xfrm>
            <a:off x="1097279" y="1951183"/>
            <a:ext cx="10058400" cy="3760891"/>
          </a:xfrm>
        </p:spPr>
        <p:txBody>
          <a:bodyPr>
            <a:noAutofit/>
          </a:bodyPr>
          <a:lstStyle/>
          <a:p>
            <a:r>
              <a:rPr lang="en-US" sz="2400" dirty="0"/>
              <a:t>For the main stage, the “full” questionnaire condition produced a completion rate of </a:t>
            </a:r>
            <a:r>
              <a:rPr lang="en-US" sz="2400" b="1" dirty="0"/>
              <a:t>62.9% </a:t>
            </a:r>
            <a:r>
              <a:rPr lang="en-US" sz="2400" dirty="0"/>
              <a:t>(and 66.6% when including partial respondents).</a:t>
            </a:r>
          </a:p>
          <a:p>
            <a:r>
              <a:rPr lang="en-US" sz="2400" dirty="0"/>
              <a:t>The “modular” condition produced a completion rate (all three modules, no partials) of </a:t>
            </a:r>
            <a:r>
              <a:rPr lang="en-US" sz="2400" b="1" dirty="0"/>
              <a:t>42.9% </a:t>
            </a:r>
            <a:r>
              <a:rPr lang="en-US" sz="2400" dirty="0"/>
              <a:t>(p &lt; 0.001).</a:t>
            </a:r>
          </a:p>
          <a:p>
            <a:pPr lvl="1"/>
            <a:r>
              <a:rPr lang="en-US" sz="2000" dirty="0"/>
              <a:t>Module 1: 64.3% response rate (65.4% when including partial respondents)</a:t>
            </a:r>
          </a:p>
          <a:p>
            <a:pPr lvl="1"/>
            <a:r>
              <a:rPr lang="en-US" sz="2000" dirty="0"/>
              <a:t>Most of the attrition therefore came from the follow-up requests (after a two-week “break” period), where incentives ($20/$20/$30) were offered to complete each module</a:t>
            </a:r>
          </a:p>
          <a:p>
            <a:pPr lvl="1"/>
            <a:r>
              <a:rPr lang="en-US" sz="2000" b="1" dirty="0"/>
              <a:t>The number of 20-minute survey requests (three) appeared to outweigh the convenience of shorter surveys for smaller incentives in terms of perceived burden</a:t>
            </a:r>
          </a:p>
          <a:p>
            <a:endParaRPr lang="en-US" sz="2000"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13125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37338" cy="1450757"/>
          </a:xfrm>
        </p:spPr>
        <p:txBody>
          <a:bodyPr>
            <a:normAutofit fontScale="90000"/>
          </a:bodyPr>
          <a:lstStyle/>
          <a:p>
            <a:r>
              <a:rPr lang="en-US" dirty="0"/>
              <a:t>Question 4: Did Modular Design Attract Different Types of Respondents?</a:t>
            </a:r>
          </a:p>
        </p:txBody>
      </p:sp>
      <p:sp>
        <p:nvSpPr>
          <p:cNvPr id="3" name="Content Placeholder 2"/>
          <p:cNvSpPr>
            <a:spLocks noGrp="1"/>
          </p:cNvSpPr>
          <p:nvPr>
            <p:ph idx="1"/>
          </p:nvPr>
        </p:nvSpPr>
        <p:spPr>
          <a:xfrm>
            <a:off x="1097279" y="1951183"/>
            <a:ext cx="10058400" cy="4043217"/>
          </a:xfrm>
        </p:spPr>
        <p:txBody>
          <a:bodyPr>
            <a:noAutofit/>
          </a:bodyPr>
          <a:lstStyle/>
          <a:p>
            <a:r>
              <a:rPr lang="en-US" sz="2400" b="1" dirty="0"/>
              <a:t>Modular design really did not work for other non-Hispanic males aged 20-49.</a:t>
            </a:r>
          </a:p>
          <a:p>
            <a:pPr lvl="1"/>
            <a:r>
              <a:rPr lang="en-US" sz="2200" dirty="0"/>
              <a:t>Full completion rate: 69.3%, Modular completion rate: 41.3% (p &lt; 0.001)</a:t>
            </a:r>
          </a:p>
          <a:p>
            <a:r>
              <a:rPr lang="en-US" sz="2400" dirty="0"/>
              <a:t>The same was true for Black and Hispanic males aged 20-49.</a:t>
            </a:r>
          </a:p>
          <a:p>
            <a:pPr lvl="1"/>
            <a:r>
              <a:rPr lang="en-US" sz="2200" dirty="0"/>
              <a:t>Full rates: 53.1%/59.3%, Modular rates: 26.2%/36.7%</a:t>
            </a:r>
          </a:p>
          <a:p>
            <a:r>
              <a:rPr lang="en-US" sz="2400" dirty="0"/>
              <a:t>We found similar results for other non-Hispanic and Hispanic females.</a:t>
            </a:r>
          </a:p>
          <a:p>
            <a:r>
              <a:rPr lang="en-US" sz="2400" b="1" dirty="0"/>
              <a:t>One interesting finding: </a:t>
            </a:r>
            <a:r>
              <a:rPr lang="en-US" sz="2400" dirty="0"/>
              <a:t>Black females aged 20-49.</a:t>
            </a:r>
          </a:p>
          <a:p>
            <a:pPr lvl="1"/>
            <a:r>
              <a:rPr lang="en-US" sz="2200" dirty="0"/>
              <a:t>Full rate: 55.6%, Modular rate: 57.4% (76.6% on first module, p &lt; 0.05 vs. full)</a:t>
            </a:r>
          </a:p>
          <a:p>
            <a:r>
              <a:rPr lang="en-US" sz="2400" b="1" dirty="0"/>
              <a:t>Overall: </a:t>
            </a:r>
            <a:r>
              <a:rPr lang="en-US" sz="2400" dirty="0"/>
              <a:t>similarly ineffective across different socio-demographic subgroups</a:t>
            </a:r>
            <a:endParaRPr lang="en-US" sz="2400" b="1" dirty="0"/>
          </a:p>
          <a:p>
            <a:endParaRPr lang="en-US" sz="2000"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93092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5: How Effective were Main Stage Telephone Reminders?</a:t>
            </a:r>
          </a:p>
        </p:txBody>
      </p:sp>
      <p:sp>
        <p:nvSpPr>
          <p:cNvPr id="3" name="Content Placeholder 2"/>
          <p:cNvSpPr>
            <a:spLocks noGrp="1"/>
          </p:cNvSpPr>
          <p:nvPr>
            <p:ph idx="1"/>
          </p:nvPr>
        </p:nvSpPr>
        <p:spPr>
          <a:xfrm>
            <a:off x="1097279" y="1951183"/>
            <a:ext cx="10058400" cy="3760891"/>
          </a:xfrm>
        </p:spPr>
        <p:txBody>
          <a:bodyPr>
            <a:noAutofit/>
          </a:bodyPr>
          <a:lstStyle/>
          <a:p>
            <a:r>
              <a:rPr lang="en-US" sz="2400" dirty="0"/>
              <a:t>Telephone reminders to complete the main survey(s) introduced robust increases in response rates across the experimental conditions:</a:t>
            </a:r>
          </a:p>
          <a:p>
            <a:pPr lvl="1"/>
            <a:r>
              <a:rPr lang="en-US" sz="1800" dirty="0"/>
              <a:t>+16.6 p.p., +16.3 p.p., +13.9 p.p., and +13.7 p.p. in Mod 1, Mod 2, Mod 3, and Full (all p &lt; 0.001)</a:t>
            </a:r>
          </a:p>
          <a:p>
            <a:r>
              <a:rPr lang="en-US" sz="2400" dirty="0"/>
              <a:t>The mail follow-up at the main stage only increased RRs by 3–7 p.p.</a:t>
            </a:r>
          </a:p>
          <a:p>
            <a:r>
              <a:rPr lang="en-US" sz="2400" dirty="0"/>
              <a:t>Telephone reminders were particularly effective for non-Hispanic other females aged 20-49 in module 1 (+15.2 p.p.) and black females aged 20-49 across all three modules (+19.2 p.p., +29.8 p.p., +17.0 p.p.)</a:t>
            </a:r>
          </a:p>
          <a:p>
            <a:r>
              <a:rPr lang="en-US" sz="2400" b="1" dirty="0"/>
              <a:t>Generally, robust increases in RRs for relatively small additional cost.</a:t>
            </a:r>
          </a:p>
          <a:p>
            <a:endParaRPr lang="en-US" sz="2000"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086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Findings</a:t>
            </a:r>
          </a:p>
        </p:txBody>
      </p:sp>
      <p:sp>
        <p:nvSpPr>
          <p:cNvPr id="3" name="Content Placeholder 2"/>
          <p:cNvSpPr>
            <a:spLocks noGrp="1"/>
          </p:cNvSpPr>
          <p:nvPr>
            <p:ph idx="1"/>
          </p:nvPr>
        </p:nvSpPr>
        <p:spPr>
          <a:xfrm>
            <a:off x="1097280" y="2108201"/>
            <a:ext cx="10058400" cy="3969326"/>
          </a:xfrm>
        </p:spPr>
        <p:txBody>
          <a:bodyPr>
            <a:normAutofit fontScale="92500" lnSpcReduction="10000"/>
          </a:bodyPr>
          <a:lstStyle/>
          <a:p>
            <a:pPr marL="457200" indent="-457200">
              <a:buFont typeface="+mj-lt"/>
              <a:buAutoNum type="arabicPeriod"/>
            </a:pPr>
            <a:r>
              <a:rPr lang="en-US" sz="2400" dirty="0"/>
              <a:t>When using web/mail approaches only for screening, it is important to follow-up non-respondents with mail options and small additional incentives; this approach will bring in more </a:t>
            </a:r>
            <a:r>
              <a:rPr lang="en-US" sz="2400" u="sng" dirty="0"/>
              <a:t>mail</a:t>
            </a:r>
            <a:r>
              <a:rPr lang="en-US" sz="2400" dirty="0"/>
              <a:t> respondents, who tend to have different characteristics</a:t>
            </a:r>
          </a:p>
          <a:p>
            <a:pPr marL="457200" indent="-457200">
              <a:buFont typeface="+mj-lt"/>
              <a:buAutoNum type="arabicPeriod"/>
            </a:pPr>
            <a:r>
              <a:rPr lang="en-US" sz="2400" dirty="0"/>
              <a:t>Follow-up with mail questionnaires, for screening or main (with reduced content for main) will appeal to those with lower education / higher age</a:t>
            </a:r>
          </a:p>
          <a:p>
            <a:pPr marL="457200" indent="-457200">
              <a:buFont typeface="+mj-lt"/>
              <a:buAutoNum type="arabicPeriod"/>
            </a:pPr>
            <a:r>
              <a:rPr lang="en-US" sz="2400" dirty="0"/>
              <a:t>Modular design with three 20-minute web surveys vs. a single 45-60 minute web survey simply did not work: basically three surveys vs. one?</a:t>
            </a:r>
          </a:p>
          <a:p>
            <a:pPr marL="457200" indent="-457200">
              <a:buFont typeface="+mj-lt"/>
              <a:buAutoNum type="arabicPeriod"/>
            </a:pPr>
            <a:r>
              <a:rPr lang="en-US" sz="2400" dirty="0"/>
              <a:t>The use of telephone reminders at the main stage was especially effective </a:t>
            </a:r>
          </a:p>
          <a:p>
            <a:pPr marL="457200" indent="-457200">
              <a:buFont typeface="+mj-lt"/>
              <a:buAutoNum type="arabicPeriod"/>
            </a:pPr>
            <a:r>
              <a:rPr lang="en-US" sz="2400" dirty="0" err="1"/>
              <a:t>Esri</a:t>
            </a:r>
            <a:r>
              <a:rPr lang="en-US" sz="2400" dirty="0"/>
              <a:t> Tapestry Segmentation data may be useful for adaptive screening</a:t>
            </a:r>
          </a:p>
          <a:p>
            <a:pPr marL="457200" indent="-457200">
              <a:buFont typeface="+mj-lt"/>
              <a:buAutoNum type="arabicPeriod"/>
            </a:pPr>
            <a:endParaRPr lang="en-US" sz="2400" dirty="0"/>
          </a:p>
          <a:p>
            <a:endParaRPr lang="en-US"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78106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fontScale="92500" lnSpcReduction="10000"/>
          </a:bodyPr>
          <a:lstStyle/>
          <a:p>
            <a:r>
              <a:rPr lang="en-US" sz="2400" dirty="0"/>
              <a:t>We are currently fielding a second national sample, incorporating these lessons learned from our first replicate.</a:t>
            </a:r>
          </a:p>
          <a:p>
            <a:r>
              <a:rPr lang="en-US" sz="2400" dirty="0"/>
              <a:t>What works better for screening: the $5 or the priority mailing?</a:t>
            </a:r>
          </a:p>
          <a:p>
            <a:r>
              <a:rPr lang="en-US" sz="2400" dirty="0"/>
              <a:t>Will the modular design approach work better for shorter surveys? Or should the individual modules be shorter? The literature does suggest that respondents view this approach as easier…just allow respondents to complete parts of the full survey at their convenience and return to the survey when desired?</a:t>
            </a:r>
          </a:p>
          <a:p>
            <a:r>
              <a:rPr lang="en-US" sz="2400" dirty="0"/>
              <a:t>What about the effects of these alternative approaches / modes on substantive responses and </a:t>
            </a:r>
            <a:r>
              <a:rPr lang="en-US" sz="2400" dirty="0" err="1"/>
              <a:t>paradata</a:t>
            </a:r>
            <a:r>
              <a:rPr lang="en-US" sz="2400" dirty="0"/>
              <a:t>? Work in progress…</a:t>
            </a:r>
            <a:endParaRPr lang="en-US" sz="2000"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352407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097280" y="2108201"/>
            <a:ext cx="10374284" cy="3760891"/>
          </a:xfrm>
        </p:spPr>
        <p:txBody>
          <a:bodyPr/>
          <a:lstStyle/>
          <a:p>
            <a:r>
              <a:rPr lang="en-US" sz="2400" dirty="0"/>
              <a:t>Please direct any questions to Brady West (</a:t>
            </a:r>
            <a:r>
              <a:rPr lang="en-US" sz="2400" dirty="0">
                <a:hlinkClick r:id="rId2"/>
              </a:rPr>
              <a:t>bwest@umich.edu</a:t>
            </a:r>
            <a:r>
              <a:rPr lang="en-US" sz="2400" dirty="0"/>
              <a:t>).</a:t>
            </a:r>
          </a:p>
          <a:p>
            <a:r>
              <a:rPr lang="en-US" sz="2400" dirty="0"/>
              <a:t>Visit </a:t>
            </a:r>
            <a:r>
              <a:rPr lang="en-US" sz="2400" u="sng" dirty="0"/>
              <a:t>afhs.isr.umich.edu</a:t>
            </a:r>
            <a:r>
              <a:rPr lang="en-US" sz="2400" dirty="0"/>
              <a:t> to learn more about the American Family Health Study!</a:t>
            </a:r>
          </a:p>
          <a:p>
            <a:endParaRPr lang="en-US" dirty="0"/>
          </a:p>
          <a:p>
            <a:endParaRPr lang="en-US"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249171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79" y="1014795"/>
            <a:ext cx="10058400" cy="3892168"/>
          </a:xfrm>
        </p:spPr>
        <p:txBody>
          <a:bodyPr anchor="ctr">
            <a:normAutofit/>
          </a:bodyPr>
          <a:lstStyle/>
          <a:p>
            <a:pPr lvl="0"/>
            <a:r>
              <a:rPr lang="en-US" sz="3200" i="1" dirty="0">
                <a:solidFill>
                  <a:srgbClr val="FFFFFF"/>
                </a:solidFill>
              </a:rPr>
              <a:t>Thank you to the NIH for support of the American Family Health Study (AFHS) via NIH Grant </a:t>
            </a:r>
            <a:br>
              <a:rPr lang="en-US" sz="3200" i="1" dirty="0">
                <a:solidFill>
                  <a:srgbClr val="FFFFFF"/>
                </a:solidFill>
              </a:rPr>
            </a:br>
            <a:r>
              <a:rPr lang="en-US" sz="3200" i="1" dirty="0">
                <a:solidFill>
                  <a:srgbClr val="FFFFFF"/>
                </a:solidFill>
              </a:rPr>
              <a:t>R01HD095920.</a:t>
            </a:r>
            <a:br>
              <a:rPr lang="en-US" sz="3200" i="1" dirty="0">
                <a:solidFill>
                  <a:srgbClr val="FFFFFF"/>
                </a:solidFill>
              </a:rPr>
            </a:br>
            <a:br>
              <a:rPr lang="en-US" sz="3200" i="1" dirty="0">
                <a:solidFill>
                  <a:srgbClr val="FFFFFF"/>
                </a:solidFill>
              </a:rPr>
            </a:br>
            <a:r>
              <a:rPr lang="en-US" sz="3200" i="1" dirty="0">
                <a:solidFill>
                  <a:srgbClr val="FFFFFF"/>
                </a:solidFill>
              </a:rPr>
              <a:t>We also thank Mick Couper, Colette Keyser, Andrew Hupp, and the rest of the AFHS team. </a:t>
            </a:r>
            <a:br>
              <a:rPr lang="en-US" sz="2800" i="1" dirty="0">
                <a:solidFill>
                  <a:srgbClr val="FFFFFF"/>
                </a:solidFill>
              </a:rPr>
            </a:br>
            <a:br>
              <a:rPr lang="en-US" sz="2800" i="1" dirty="0">
                <a:solidFill>
                  <a:srgbClr val="FFFFFF"/>
                </a:solidFill>
              </a:rPr>
            </a:br>
            <a:endParaRPr lang="en-US" sz="2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American Family Health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900" y="5353363"/>
            <a:ext cx="2954725" cy="1018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03587" y="5546657"/>
            <a:ext cx="5080000" cy="584775"/>
          </a:xfrm>
          <a:prstGeom prst="rect">
            <a:avLst/>
          </a:prstGeom>
          <a:noFill/>
        </p:spPr>
        <p:txBody>
          <a:bodyPr wrap="square" rtlCol="0">
            <a:spAutoFit/>
          </a:bodyPr>
          <a:lstStyle/>
          <a:p>
            <a:r>
              <a:rPr lang="en-US" sz="3200" dirty="0">
                <a:solidFill>
                  <a:schemeClr val="bg1"/>
                </a:solidFill>
              </a:rPr>
              <a:t>afhs.isr.umich.edu</a:t>
            </a:r>
          </a:p>
        </p:txBody>
      </p:sp>
      <p:sp>
        <p:nvSpPr>
          <p:cNvPr id="5" name="Footer Placeholder 4"/>
          <p:cNvSpPr>
            <a:spLocks noGrp="1"/>
          </p:cNvSpPr>
          <p:nvPr>
            <p:ph type="ftr" sz="quarter" idx="11"/>
          </p:nvPr>
        </p:nvSpPr>
        <p:spPr/>
        <p:txBody>
          <a:bodyPr/>
          <a:lstStyle/>
          <a:p>
            <a:r>
              <a:rPr lang="en-US"/>
              <a:t>MAPOR Annual Conference 2021</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lnSpcReduction="10000"/>
          </a:bodyPr>
          <a:lstStyle/>
          <a:p>
            <a:r>
              <a:rPr lang="en-US" sz="2400" dirty="0"/>
              <a:t>Survey researchers have carefully modified their data collection operations in response to the ongoing COVID-19 pandemic, which has made in-person interviewing difficult (if not impossible).</a:t>
            </a:r>
          </a:p>
          <a:p>
            <a:r>
              <a:rPr lang="en-US" sz="2400" dirty="0"/>
              <a:t>Even before the pandemic, costs of in-person interviewing were rising and response rates were declining.</a:t>
            </a:r>
          </a:p>
          <a:p>
            <a:r>
              <a:rPr lang="en-US" sz="2400" dirty="0"/>
              <a:t>These challenging trends create an urgent need for the evaluation of innovative web-based data collection methods that are convenient for the general public and yield high-quality scientific information, </a:t>
            </a:r>
            <a:r>
              <a:rPr lang="en-US" sz="2400" b="1" dirty="0"/>
              <a:t>especially for smaller research teams with limited resources</a:t>
            </a:r>
            <a:r>
              <a:rPr lang="en-US" sz="2400" dirty="0"/>
              <a:t>. </a:t>
            </a:r>
            <a:endParaRPr lang="en-US"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34777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AFHS Design Summary</a:t>
            </a:r>
          </a:p>
        </p:txBody>
      </p:sp>
      <p:sp>
        <p:nvSpPr>
          <p:cNvPr id="3" name="Content Placeholder 2"/>
          <p:cNvSpPr>
            <a:spLocks noGrp="1"/>
          </p:cNvSpPr>
          <p:nvPr>
            <p:ph idx="1"/>
          </p:nvPr>
        </p:nvSpPr>
        <p:spPr>
          <a:xfrm>
            <a:off x="1097280" y="2108201"/>
            <a:ext cx="10058400" cy="4135581"/>
          </a:xfrm>
        </p:spPr>
        <p:txBody>
          <a:bodyPr>
            <a:normAutofit/>
          </a:bodyPr>
          <a:lstStyle/>
          <a:p>
            <a:r>
              <a:rPr lang="en-US" sz="2400" dirty="0"/>
              <a:t>A new study known as the </a:t>
            </a:r>
            <a:r>
              <a:rPr lang="en-US" sz="2400" b="1" dirty="0"/>
              <a:t>American Family Health Study (AFHS) </a:t>
            </a:r>
            <a:r>
              <a:rPr lang="en-US" sz="2400" dirty="0"/>
              <a:t>recently completed data collection with a national address-based probability sample of 19,000 U.S. addresses (see </a:t>
            </a:r>
            <a:r>
              <a:rPr lang="en-US" sz="2400" u="sng" dirty="0"/>
              <a:t>afhs.isr.umich.edu</a:t>
            </a:r>
            <a:r>
              <a:rPr lang="en-US" sz="2400" dirty="0"/>
              <a:t>).</a:t>
            </a:r>
          </a:p>
          <a:p>
            <a:r>
              <a:rPr lang="en-US" sz="2400" dirty="0"/>
              <a:t>We present a methodological evaluation of a sequential mixed-mode web/mail data collection approach that was implemented for this sample from </a:t>
            </a:r>
            <a:r>
              <a:rPr lang="en-US" sz="2400" b="1" dirty="0"/>
              <a:t>April 2020 to June 2021</a:t>
            </a:r>
            <a:r>
              <a:rPr lang="en-US" sz="2400" dirty="0"/>
              <a:t>.</a:t>
            </a:r>
          </a:p>
          <a:p>
            <a:r>
              <a:rPr lang="en-US" sz="2400" dirty="0"/>
              <a:t>Sequential mixed-mode protocols involving push-to-web and mail follow-ups were applied at both the screening (target population = 18-49 years old) and main data collection stages. We also experimented with a modular design.</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64808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AFHS Design Summary, cont’d</a:t>
            </a:r>
          </a:p>
        </p:txBody>
      </p:sp>
      <p:sp>
        <p:nvSpPr>
          <p:cNvPr id="3" name="Content Placeholder 2"/>
          <p:cNvSpPr>
            <a:spLocks noGrp="1"/>
          </p:cNvSpPr>
          <p:nvPr>
            <p:ph idx="1"/>
          </p:nvPr>
        </p:nvSpPr>
        <p:spPr/>
        <p:txBody>
          <a:bodyPr>
            <a:normAutofit/>
          </a:bodyPr>
          <a:lstStyle/>
          <a:p>
            <a:r>
              <a:rPr lang="en-US" sz="2800" b="1" dirty="0"/>
              <a:t>Screening Protocol: </a:t>
            </a:r>
          </a:p>
          <a:p>
            <a:pPr marL="429768" lvl="1" indent="-228600">
              <a:buFont typeface="+mj-lt"/>
              <a:buAutoNum type="arabicPeriod"/>
            </a:pPr>
            <a:r>
              <a:rPr lang="en-US" sz="2400" dirty="0"/>
              <a:t>  Invitation letter with web link and $2 pre-paid incentive</a:t>
            </a:r>
          </a:p>
          <a:p>
            <a:pPr marL="429768" lvl="1" indent="-228600">
              <a:buFont typeface="+mj-lt"/>
              <a:buAutoNum type="arabicPeriod"/>
            </a:pPr>
            <a:r>
              <a:rPr lang="en-US" sz="2400" dirty="0"/>
              <a:t>  Reminder postcard with web link one week later</a:t>
            </a:r>
          </a:p>
          <a:p>
            <a:pPr marL="429768" lvl="1" indent="-228600">
              <a:buFont typeface="+mj-lt"/>
              <a:buAutoNum type="arabicPeriod"/>
            </a:pPr>
            <a:r>
              <a:rPr lang="en-US" sz="2400" dirty="0"/>
              <a:t>  Reminder letter with paper screener included two weeks later</a:t>
            </a:r>
          </a:p>
          <a:p>
            <a:pPr marL="429768" lvl="1" indent="-228600">
              <a:buFont typeface="+mj-lt"/>
              <a:buAutoNum type="arabicPeriod"/>
            </a:pPr>
            <a:r>
              <a:rPr lang="en-US" sz="2400" dirty="0"/>
              <a:t>  A random subsample of 5,000 nonrespondents received a fourth priority  mailing with $5 included</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45652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AFHS Design Summary, cont’d</a:t>
            </a:r>
          </a:p>
        </p:txBody>
      </p:sp>
      <p:sp>
        <p:nvSpPr>
          <p:cNvPr id="3" name="Content Placeholder 2"/>
          <p:cNvSpPr>
            <a:spLocks noGrp="1"/>
          </p:cNvSpPr>
          <p:nvPr>
            <p:ph idx="1"/>
          </p:nvPr>
        </p:nvSpPr>
        <p:spPr/>
        <p:txBody>
          <a:bodyPr>
            <a:normAutofit lnSpcReduction="10000"/>
          </a:bodyPr>
          <a:lstStyle/>
          <a:p>
            <a:r>
              <a:rPr lang="en-US" sz="2800" b="1" dirty="0"/>
              <a:t>Main Protocol (repeated for each of three ~20-minute modules for the half-sample assigned to a modular design condition):</a:t>
            </a:r>
          </a:p>
          <a:p>
            <a:pPr marL="544068" lvl="1" indent="-342900">
              <a:buFont typeface="+mj-lt"/>
              <a:buAutoNum type="arabicPeriod"/>
            </a:pPr>
            <a:r>
              <a:rPr lang="en-US" sz="2400" dirty="0"/>
              <a:t>Invitation letter with web link to complete full survey or module; promised incentive of up to $70</a:t>
            </a:r>
          </a:p>
          <a:p>
            <a:pPr marL="544068" lvl="1" indent="-342900">
              <a:buFont typeface="+mj-lt"/>
              <a:buAutoNum type="arabicPeriod"/>
            </a:pPr>
            <a:r>
              <a:rPr lang="en-US" sz="2400" dirty="0"/>
              <a:t>Reminder postcard / email (if provided) two weeks later</a:t>
            </a:r>
          </a:p>
          <a:p>
            <a:pPr marL="544068" lvl="1" indent="-342900">
              <a:buFont typeface="+mj-lt"/>
              <a:buAutoNum type="arabicPeriod"/>
            </a:pPr>
            <a:r>
              <a:rPr lang="en-US" sz="2400" dirty="0"/>
              <a:t>Shorter paper version of questionnaire / module mailed four weeks later, with web reminder</a:t>
            </a:r>
          </a:p>
          <a:p>
            <a:pPr marL="544068" lvl="1" indent="-342900">
              <a:buFont typeface="+mj-lt"/>
              <a:buAutoNum type="arabicPeriod"/>
            </a:pPr>
            <a:r>
              <a:rPr lang="en-US" sz="2400" dirty="0"/>
              <a:t>Telephone reminders to complete the survey six weeks later (phone numbers from screener or MSG)</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12961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Methodological 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Did the use of paper versions of the questionnaires for nonresponse follow-up at both the screening and main stages ultimately recruit different types of respondents? </a:t>
            </a:r>
          </a:p>
          <a:p>
            <a:pPr marL="457200" indent="-457200">
              <a:buFont typeface="+mj-lt"/>
              <a:buAutoNum type="arabicPeriod"/>
            </a:pPr>
            <a:r>
              <a:rPr lang="en-US" dirty="0"/>
              <a:t>Did the inclusion of an additional incentive ($5) for a random subsample of nonrespondents to the screener invitation also help to recruit different types of respondents? </a:t>
            </a:r>
          </a:p>
          <a:p>
            <a:pPr marL="457200" indent="-457200">
              <a:buFont typeface="+mj-lt"/>
              <a:buAutoNum type="arabicPeriod"/>
            </a:pPr>
            <a:r>
              <a:rPr lang="en-US" dirty="0"/>
              <a:t>Did the modular design approach increase response and completion rates? </a:t>
            </a:r>
          </a:p>
          <a:p>
            <a:pPr marL="457200" indent="-457200">
              <a:buFont typeface="+mj-lt"/>
              <a:buAutoNum type="arabicPeriod"/>
            </a:pPr>
            <a:r>
              <a:rPr lang="en-US" dirty="0"/>
              <a:t>Did the “single-survey” and modular conditions recruit different types of respondents? </a:t>
            </a:r>
          </a:p>
          <a:p>
            <a:pPr marL="457200" indent="-457200">
              <a:buFont typeface="+mj-lt"/>
              <a:buAutoNum type="arabicPeriod"/>
            </a:pPr>
            <a:r>
              <a:rPr lang="en-US" dirty="0"/>
              <a:t>Were telephone reminders for “difficult” nonrespondents effective at increasing survey response rates for different socio-demographic subgroups? </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49764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Response Rates</a:t>
            </a:r>
          </a:p>
        </p:txBody>
      </p:sp>
      <p:sp>
        <p:nvSpPr>
          <p:cNvPr id="3" name="Content Placeholder 2"/>
          <p:cNvSpPr>
            <a:spLocks noGrp="1"/>
          </p:cNvSpPr>
          <p:nvPr>
            <p:ph idx="1"/>
          </p:nvPr>
        </p:nvSpPr>
        <p:spPr/>
        <p:txBody>
          <a:bodyPr>
            <a:normAutofit lnSpcReduction="10000"/>
          </a:bodyPr>
          <a:lstStyle/>
          <a:p>
            <a:pPr marL="201168" lvl="1" indent="0">
              <a:buNone/>
            </a:pPr>
            <a:r>
              <a:rPr lang="en-US" sz="3200" b="1" dirty="0"/>
              <a:t>Screening Phase Response Rate: </a:t>
            </a:r>
            <a:r>
              <a:rPr lang="en-US" sz="3200" dirty="0"/>
              <a:t>15.0%</a:t>
            </a:r>
          </a:p>
          <a:p>
            <a:pPr marL="384048" lvl="2" indent="0">
              <a:buNone/>
            </a:pPr>
            <a:r>
              <a:rPr lang="en-US" sz="2800" dirty="0"/>
              <a:t>Lower than seen in other recent similar efforts in ANES (57%), NSCH (53%), NHES (69%)…Why? Political climate? COVID? </a:t>
            </a:r>
          </a:p>
          <a:p>
            <a:pPr marL="201168" lvl="1" indent="0">
              <a:buNone/>
            </a:pPr>
            <a:endParaRPr lang="en-US" sz="3200" dirty="0"/>
          </a:p>
          <a:p>
            <a:pPr marL="201168" lvl="1" indent="0">
              <a:buNone/>
            </a:pPr>
            <a:r>
              <a:rPr lang="en-US" sz="3200" b="1" dirty="0"/>
              <a:t>Conditional AAPOR RR4 in Main Stage: </a:t>
            </a:r>
            <a:r>
              <a:rPr lang="en-US" sz="3200" dirty="0"/>
              <a:t>66.0%</a:t>
            </a:r>
          </a:p>
          <a:p>
            <a:pPr marL="201168" lvl="1" indent="0">
              <a:buNone/>
            </a:pPr>
            <a:endParaRPr lang="en-US" sz="3200" dirty="0"/>
          </a:p>
          <a:p>
            <a:pPr marL="201168" lvl="1" indent="0">
              <a:buNone/>
            </a:pPr>
            <a:r>
              <a:rPr lang="en-US" sz="3200" b="1" dirty="0"/>
              <a:t>Net AAPOR RR4: </a:t>
            </a:r>
            <a:r>
              <a:rPr lang="en-US" sz="3200" dirty="0"/>
              <a:t>9.9%</a:t>
            </a:r>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411636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 Effectiveness of Mail Follow-Up at Both Stages</a:t>
            </a:r>
          </a:p>
        </p:txBody>
      </p:sp>
      <p:sp>
        <p:nvSpPr>
          <p:cNvPr id="3" name="Content Placeholder 2"/>
          <p:cNvSpPr>
            <a:spLocks noGrp="1"/>
          </p:cNvSpPr>
          <p:nvPr>
            <p:ph idx="1"/>
          </p:nvPr>
        </p:nvSpPr>
        <p:spPr>
          <a:xfrm>
            <a:off x="1097279" y="1951183"/>
            <a:ext cx="10058400" cy="3760891"/>
          </a:xfrm>
        </p:spPr>
        <p:txBody>
          <a:bodyPr>
            <a:noAutofit/>
          </a:bodyPr>
          <a:lstStyle/>
          <a:p>
            <a:pPr marL="0" indent="0">
              <a:buNone/>
            </a:pPr>
            <a:r>
              <a:rPr lang="en-US" sz="2800" b="1" dirty="0"/>
              <a:t>    Screening:</a:t>
            </a:r>
          </a:p>
          <a:p>
            <a:pPr marL="749808" lvl="1" indent="-457200">
              <a:buFont typeface="+mj-lt"/>
              <a:buAutoNum type="arabicPeriod"/>
            </a:pPr>
            <a:r>
              <a:rPr lang="en-US" sz="2400" dirty="0"/>
              <a:t>$5 + priority mailing follow-up with non-responders was particularly effective, increasing response rate by </a:t>
            </a:r>
            <a:r>
              <a:rPr lang="en-US" sz="2400" b="1" u="sng" dirty="0"/>
              <a:t>8.32 percentage points</a:t>
            </a:r>
            <a:r>
              <a:rPr lang="en-US" sz="2400" b="1" dirty="0"/>
              <a:t> </a:t>
            </a:r>
            <a:r>
              <a:rPr lang="en-US" sz="2400" dirty="0"/>
              <a:t>relative to other nonrespondents</a:t>
            </a:r>
          </a:p>
          <a:p>
            <a:pPr marL="749808" lvl="1" indent="-457200">
              <a:buFont typeface="+mj-lt"/>
              <a:buAutoNum type="arabicPeriod"/>
            </a:pPr>
            <a:r>
              <a:rPr lang="en-US" sz="2400" dirty="0"/>
              <a:t>Mail (paper) respondents were significantly more likely than web respondents to be female, older, and black (all p &lt; 0.01), meaning the mail follow-up did increase diversity</a:t>
            </a:r>
            <a:endParaRPr lang="en-US" sz="2400" b="1" dirty="0"/>
          </a:p>
        </p:txBody>
      </p:sp>
      <p:sp>
        <p:nvSpPr>
          <p:cNvPr id="4" name="Footer Placeholder 3"/>
          <p:cNvSpPr>
            <a:spLocks noGrp="1"/>
          </p:cNvSpPr>
          <p:nvPr>
            <p:ph type="ftr" sz="quarter" idx="11"/>
          </p:nvPr>
        </p:nvSpPr>
        <p:spPr/>
        <p:txBody>
          <a:bodyPr/>
          <a:lstStyle/>
          <a:p>
            <a:r>
              <a:rPr lang="en-US"/>
              <a:t>MAPOR Annual Conference 2021</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62554006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1703</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Bookman Old Style</vt:lpstr>
      <vt:lpstr>Calibri</vt:lpstr>
      <vt:lpstr>Franklin Gothic Book</vt:lpstr>
      <vt:lpstr>1_RetrospectVTI</vt:lpstr>
      <vt:lpstr>A Methodological Evaluation of Sequential Mixed-Mode and Modular Design Approaches to Measuring a National Probability Sample using Web and Mail Modes</vt:lpstr>
      <vt:lpstr>Thank you to the NIH for support of the American Family Health Study (AFHS) via NIH Grant  R01HD095920.  We also thank Mick Couper, Colette Keyser, Andrew Hupp, and the rest of the AFHS team.   </vt:lpstr>
      <vt:lpstr>Background</vt:lpstr>
      <vt:lpstr>AFHS Design Summary</vt:lpstr>
      <vt:lpstr>AFHS Design Summary, cont’d</vt:lpstr>
      <vt:lpstr>AFHS Design Summary, cont’d</vt:lpstr>
      <vt:lpstr>Five Methodological Questions</vt:lpstr>
      <vt:lpstr>Overall Response Rates</vt:lpstr>
      <vt:lpstr>Question 1: Effectiveness of Mail Follow-Up at Both Stages</vt:lpstr>
      <vt:lpstr>Question 1: Effectiveness of Mail Follow-Up at Both Stages (cont’d)</vt:lpstr>
      <vt:lpstr>Question 2: Types of Screening Respondents Added by $5 Bonus</vt:lpstr>
      <vt:lpstr>Question 3: Did Modular Design Increase Response and Completion?</vt:lpstr>
      <vt:lpstr>Question 4: Did Modular Design Attract Different Types of Respondents?</vt:lpstr>
      <vt:lpstr>Question 5: How Effective were Main Stage Telephone Reminders?</vt:lpstr>
      <vt:lpstr>Summary of Findings</vt:lpstr>
      <vt:lpstr>Next Steps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2021-04-07T20:45:02Z</dcterms:created>
  <dcterms:modified xsi:type="dcterms:W3CDTF">2021-11-20T20:33:15Z</dcterms:modified>
</cp:coreProperties>
</file>